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1"/>
  </p:notesMasterIdLst>
  <p:handoutMasterIdLst>
    <p:handoutMasterId r:id="rId32"/>
  </p:handoutMasterIdLst>
  <p:sldIdLst>
    <p:sldId id="1308" r:id="rId5"/>
    <p:sldId id="1314" r:id="rId6"/>
    <p:sldId id="1315" r:id="rId7"/>
    <p:sldId id="1316" r:id="rId8"/>
    <p:sldId id="1317" r:id="rId9"/>
    <p:sldId id="1318" r:id="rId10"/>
    <p:sldId id="1319" r:id="rId11"/>
    <p:sldId id="1320" r:id="rId12"/>
    <p:sldId id="1321" r:id="rId13"/>
    <p:sldId id="1322" r:id="rId14"/>
    <p:sldId id="1323" r:id="rId15"/>
    <p:sldId id="1324" r:id="rId16"/>
    <p:sldId id="1325" r:id="rId17"/>
    <p:sldId id="1326" r:id="rId18"/>
    <p:sldId id="1327" r:id="rId19"/>
    <p:sldId id="1328" r:id="rId20"/>
    <p:sldId id="1329" r:id="rId21"/>
    <p:sldId id="1330" r:id="rId22"/>
    <p:sldId id="1331" r:id="rId23"/>
    <p:sldId id="1332" r:id="rId24"/>
    <p:sldId id="1333" r:id="rId25"/>
    <p:sldId id="1334" r:id="rId26"/>
    <p:sldId id="1335" r:id="rId27"/>
    <p:sldId id="1336" r:id="rId28"/>
    <p:sldId id="1337" r:id="rId29"/>
    <p:sldId id="1338"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975"/>
    <a:srgbClr val="FFFFFF"/>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65314" autoAdjust="0"/>
  </p:normalViewPr>
  <p:slideViewPr>
    <p:cSldViewPr>
      <p:cViewPr varScale="1">
        <p:scale>
          <a:sx n="46" d="100"/>
          <a:sy n="46" d="100"/>
        </p:scale>
        <p:origin x="1542" y="54"/>
      </p:cViewPr>
      <p:guideLst/>
    </p:cSldViewPr>
  </p:slideViewPr>
  <p:outlineViewPr>
    <p:cViewPr>
      <p:scale>
        <a:sx n="33" d="100"/>
        <a:sy n="33" d="100"/>
      </p:scale>
      <p:origin x="0" y="-9684"/>
    </p:cViewPr>
  </p:outlineViewPr>
  <p:notesTextViewPr>
    <p:cViewPr>
      <p:scale>
        <a:sx n="75" d="100"/>
        <a:sy n="75" d="100"/>
      </p:scale>
      <p:origin x="0" y="0"/>
    </p:cViewPr>
  </p:notesTextViewPr>
  <p:sorterViewPr>
    <p:cViewPr varScale="1">
      <p:scale>
        <a:sx n="100" d="100"/>
        <a:sy n="100" d="100"/>
      </p:scale>
      <p:origin x="0" y="0"/>
    </p:cViewPr>
  </p:sorterViewPr>
  <p:notesViewPr>
    <p:cSldViewPr showGuides="1">
      <p:cViewPr varScale="1">
        <p:scale>
          <a:sx n="55" d="100"/>
          <a:sy n="55" d="100"/>
        </p:scale>
        <p:origin x="148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5/22/2017 8:39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5/22/2017 8:39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5/22/2017 8:39 AM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37835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5139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95108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707828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30998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160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69325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4352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3327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4871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99673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2127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2022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688">
              <a:lnSpc>
                <a:spcPct val="100000"/>
              </a:lnSpc>
              <a:spcBef>
                <a:spcPts val="0"/>
              </a:spcBef>
              <a:buClrTx/>
              <a:buSzTx/>
            </a:pPr>
            <a:endParaRPr lang="en-US" sz="900" kern="0" spc="20" dirty="0">
              <a:solidFill>
                <a:srgbClr val="FFFFFF"/>
              </a:solidFill>
              <a:latin typeface="Segoe UI Light" panose="020B0502040204020203" pitchFamily="34" charset="0"/>
            </a:endParaRP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1439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8:39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94827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6014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today with free 30 day trial of </a:t>
            </a:r>
            <a:r>
              <a:rPr lang="en-US" dirty="0" err="1"/>
              <a:t>Xamarin</a:t>
            </a:r>
            <a:r>
              <a:rPr lang="en-US" baseline="0" dirty="0"/>
              <a:t> at xamarin.com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5236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7187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1613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045921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75985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46001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31959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65869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5/22/2017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67042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159427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5664"/>
            <a:ext cx="10058399" cy="1828800"/>
          </a:xfrm>
        </p:spPr>
        <p:txBody>
          <a:bodyPr/>
          <a:lstStyle>
            <a:lvl1pPr>
              <a:defRPr sz="4799" baseline="0"/>
            </a:lvl1pPr>
          </a:lstStyle>
          <a:p>
            <a:r>
              <a:rPr lang="en-US"/>
              <a:t>Click to edit Master title style</a:t>
            </a:r>
          </a:p>
        </p:txBody>
      </p:sp>
    </p:spTree>
    <p:extLst>
      <p:ext uri="{BB962C8B-B14F-4D97-AF65-F5344CB8AC3E}">
        <p14:creationId xmlns:p14="http://schemas.microsoft.com/office/powerpoint/2010/main" val="17171599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66113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45" y="231828"/>
            <a:ext cx="10726460" cy="1011644"/>
          </a:xfrm>
        </p:spPr>
        <p:txBody>
          <a:bodyPr anchor="b">
            <a:normAutofit/>
          </a:bodyPr>
          <a:lstStyle>
            <a:lvl1pPr>
              <a:defRPr sz="4488">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36545" y="1769975"/>
            <a:ext cx="10726460" cy="580223"/>
          </a:xfrm>
          <a:prstGeom prst="rect">
            <a:avLst/>
          </a:prstGeom>
        </p:spPr>
        <p:txBody>
          <a:bodyPr/>
          <a:lstStyle>
            <a:lvl1pPr marL="0" indent="0">
              <a:buNone/>
              <a:defRPr sz="2856" b="0" i="0">
                <a:solidFill>
                  <a:srgbClr val="4598CB"/>
                </a:solidFill>
                <a:latin typeface="Segoe UI" charset="0"/>
                <a:ea typeface="Segoe UI" charset="0"/>
                <a:cs typeface="Segoe UI"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46183773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0.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29.emf"/><Relationship Id="rId2" Type="http://schemas.openxmlformats.org/officeDocument/2006/relationships/notesSlide" Target="../notesSlides/notesSlide1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1.xml"/><Relationship Id="rId6" Type="http://schemas.openxmlformats.org/officeDocument/2006/relationships/image" Target="../media/image11.emf"/><Relationship Id="rId11" Type="http://schemas.openxmlformats.org/officeDocument/2006/relationships/image" Target="../media/image16.png"/><Relationship Id="rId24" Type="http://schemas.microsoft.com/office/2007/relationships/hdphoto" Target="../media/hdphoto1.wdp"/><Relationship Id="rId5" Type="http://schemas.openxmlformats.org/officeDocument/2006/relationships/image" Target="../media/image10.emf"/><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2.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emf"/><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grpSp>
        <p:nvGrpSpPr>
          <p:cNvPr id="6" name="Group 5"/>
          <p:cNvGrpSpPr/>
          <p:nvPr/>
        </p:nvGrpSpPr>
        <p:grpSpPr>
          <a:xfrm>
            <a:off x="4381393" y="1292364"/>
            <a:ext cx="7569940" cy="4249692"/>
            <a:chOff x="8238008" y="1111207"/>
            <a:chExt cx="14846474" cy="8334668"/>
          </a:xfrm>
        </p:grpSpPr>
        <p:grpSp>
          <p:nvGrpSpPr>
            <p:cNvPr id="3" name="Group 2"/>
            <p:cNvGrpSpPr/>
            <p:nvPr/>
          </p:nvGrpSpPr>
          <p:grpSpPr>
            <a:xfrm>
              <a:off x="8238008" y="1111207"/>
              <a:ext cx="14846474" cy="8334668"/>
              <a:chOff x="4465637" y="868368"/>
              <a:chExt cx="7572088" cy="4250898"/>
            </a:xfrm>
          </p:grpSpPr>
          <p:sp>
            <p:nvSpPr>
              <p:cNvPr id="28" name="Freeform 5"/>
              <p:cNvSpPr>
                <a:spLocks noEditPoints="1"/>
              </p:cNvSpPr>
              <p:nvPr/>
            </p:nvSpPr>
            <p:spPr bwMode="auto">
              <a:xfrm>
                <a:off x="4465637" y="868368"/>
                <a:ext cx="7572088" cy="4250898"/>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ECECEC">
                  <a:alpha val="52000"/>
                </a:srgbClr>
              </a:solidFill>
              <a:ln>
                <a:noFill/>
              </a:ln>
            </p:spPr>
            <p:txBody>
              <a:bodyPr vert="horz" wrap="square" lIns="91414" tIns="45706" rIns="91414" bIns="45706" numCol="1" anchor="t" anchorCtr="0" compatLnSpc="1">
                <a:prstTxWarp prst="textNoShape">
                  <a:avLst/>
                </a:prstTxWarp>
              </a:bodyPr>
              <a:lstStyle/>
              <a:p>
                <a:pPr defTabSz="932475">
                  <a:defRPr/>
                </a:pPr>
                <a:endParaRPr lang="en-US" kern="0" dirty="0">
                  <a:solidFill>
                    <a:srgbClr val="FFFFFF"/>
                  </a:solidFill>
                  <a:latin typeface="Segoe UI Light" charset="0"/>
                </a:endParaRPr>
              </a:p>
            </p:txBody>
          </p:sp>
          <p:sp>
            <p:nvSpPr>
              <p:cNvPr id="29" name="Oval 28"/>
              <p:cNvSpPr/>
              <p:nvPr/>
            </p:nvSpPr>
            <p:spPr bwMode="auto">
              <a:xfrm>
                <a:off x="10072753" y="325732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8" name="Oval 37"/>
              <p:cNvSpPr/>
              <p:nvPr/>
            </p:nvSpPr>
            <p:spPr bwMode="auto">
              <a:xfrm>
                <a:off x="10165744" y="245438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5" name="Oval 44"/>
              <p:cNvSpPr/>
              <p:nvPr/>
            </p:nvSpPr>
            <p:spPr bwMode="auto">
              <a:xfrm>
                <a:off x="10360293" y="19535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8" name="Oval 47"/>
              <p:cNvSpPr/>
              <p:nvPr/>
            </p:nvSpPr>
            <p:spPr bwMode="auto">
              <a:xfrm>
                <a:off x="9616991" y="284339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9" name="Oval 48"/>
              <p:cNvSpPr/>
              <p:nvPr/>
            </p:nvSpPr>
            <p:spPr bwMode="auto">
              <a:xfrm>
                <a:off x="9340805" y="286457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0" name="Oval 49"/>
              <p:cNvSpPr/>
              <p:nvPr/>
            </p:nvSpPr>
            <p:spPr bwMode="auto">
              <a:xfrm>
                <a:off x="8059973" y="178626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1" name="Oval 50"/>
              <p:cNvSpPr/>
              <p:nvPr/>
            </p:nvSpPr>
            <p:spPr bwMode="auto">
              <a:xfrm>
                <a:off x="7747085" y="176076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2" name="Oval 51"/>
              <p:cNvSpPr/>
              <p:nvPr/>
            </p:nvSpPr>
            <p:spPr bwMode="auto">
              <a:xfrm>
                <a:off x="6986943" y="367652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3" name="Oval 52"/>
              <p:cNvSpPr/>
              <p:nvPr/>
            </p:nvSpPr>
            <p:spPr bwMode="auto">
              <a:xfrm>
                <a:off x="6275255" y="222313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4" name="Oval 53"/>
              <p:cNvSpPr/>
              <p:nvPr/>
            </p:nvSpPr>
            <p:spPr bwMode="auto">
              <a:xfrm>
                <a:off x="6044148" y="225438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7" name="Oval 56"/>
              <p:cNvSpPr/>
              <p:nvPr/>
            </p:nvSpPr>
            <p:spPr bwMode="auto">
              <a:xfrm>
                <a:off x="6455176" y="212070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8" name="Oval 57"/>
              <p:cNvSpPr/>
              <p:nvPr/>
            </p:nvSpPr>
            <p:spPr bwMode="auto">
              <a:xfrm>
                <a:off x="5802968" y="252061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9" name="Oval 58"/>
              <p:cNvSpPr/>
              <p:nvPr/>
            </p:nvSpPr>
            <p:spPr bwMode="auto">
              <a:xfrm>
                <a:off x="5320852" y="212801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27" name="Oval 26"/>
              <p:cNvSpPr/>
              <p:nvPr/>
            </p:nvSpPr>
            <p:spPr bwMode="auto">
              <a:xfrm>
                <a:off x="10919140" y="230869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0" name="Oval 29"/>
              <p:cNvSpPr/>
              <p:nvPr/>
            </p:nvSpPr>
            <p:spPr bwMode="auto">
              <a:xfrm>
                <a:off x="10739219" y="245469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1" name="Oval 30"/>
              <p:cNvSpPr/>
              <p:nvPr/>
            </p:nvSpPr>
            <p:spPr bwMode="auto">
              <a:xfrm>
                <a:off x="11037239" y="394300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2" name="Oval 31"/>
              <p:cNvSpPr/>
              <p:nvPr/>
            </p:nvSpPr>
            <p:spPr bwMode="auto">
              <a:xfrm>
                <a:off x="11048382" y="430040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1" name="Oval 40"/>
              <p:cNvSpPr/>
              <p:nvPr/>
            </p:nvSpPr>
            <p:spPr bwMode="auto">
              <a:xfrm>
                <a:off x="10425013" y="273533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2" name="Oval 41"/>
              <p:cNvSpPr/>
              <p:nvPr/>
            </p:nvSpPr>
            <p:spPr bwMode="auto">
              <a:xfrm>
                <a:off x="5774121" y="214572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4" name="Oval 63"/>
              <p:cNvSpPr/>
              <p:nvPr/>
            </p:nvSpPr>
            <p:spPr bwMode="auto">
              <a:xfrm>
                <a:off x="6276230" y="240356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6" name="Oval 65"/>
              <p:cNvSpPr/>
              <p:nvPr/>
            </p:nvSpPr>
            <p:spPr bwMode="auto">
              <a:xfrm>
                <a:off x="10778013" y="218134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sp>
          <p:nvSpPr>
            <p:cNvPr id="74" name="Oval 73"/>
            <p:cNvSpPr/>
            <p:nvPr/>
          </p:nvSpPr>
          <p:spPr bwMode="auto">
            <a:xfrm>
              <a:off x="17649101" y="4802807"/>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6" name="Oval 75"/>
            <p:cNvSpPr/>
            <p:nvPr/>
          </p:nvSpPr>
          <p:spPr bwMode="auto">
            <a:xfrm>
              <a:off x="20396843" y="4037269"/>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7" name="Oval 76"/>
            <p:cNvSpPr/>
            <p:nvPr/>
          </p:nvSpPr>
          <p:spPr bwMode="auto">
            <a:xfrm>
              <a:off x="15789492" y="326068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8" name="Oval 77"/>
            <p:cNvSpPr/>
            <p:nvPr/>
          </p:nvSpPr>
          <p:spPr bwMode="auto">
            <a:xfrm>
              <a:off x="15880631" y="286090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9" name="Oval 78"/>
            <p:cNvSpPr/>
            <p:nvPr/>
          </p:nvSpPr>
          <p:spPr bwMode="auto">
            <a:xfrm>
              <a:off x="15559607" y="2511144"/>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0" name="Oval 79"/>
            <p:cNvSpPr/>
            <p:nvPr/>
          </p:nvSpPr>
          <p:spPr bwMode="auto">
            <a:xfrm>
              <a:off x="14989945" y="322553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1" name="Oval 80"/>
            <p:cNvSpPr/>
            <p:nvPr/>
          </p:nvSpPr>
          <p:spPr bwMode="auto">
            <a:xfrm>
              <a:off x="9995109" y="4097336"/>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2" name="Oval 81"/>
            <p:cNvSpPr/>
            <p:nvPr/>
          </p:nvSpPr>
          <p:spPr bwMode="auto">
            <a:xfrm>
              <a:off x="10733637" y="3707472"/>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3" name="Oval 82"/>
            <p:cNvSpPr/>
            <p:nvPr/>
          </p:nvSpPr>
          <p:spPr bwMode="auto">
            <a:xfrm>
              <a:off x="11648813" y="4395318"/>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4" name="Oval 83"/>
            <p:cNvSpPr/>
            <p:nvPr/>
          </p:nvSpPr>
          <p:spPr bwMode="auto">
            <a:xfrm>
              <a:off x="11549178" y="4495680"/>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5" name="Oval 84"/>
            <p:cNvSpPr/>
            <p:nvPr/>
          </p:nvSpPr>
          <p:spPr bwMode="auto">
            <a:xfrm>
              <a:off x="11731281" y="4511634"/>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6" name="Oval 85"/>
            <p:cNvSpPr/>
            <p:nvPr/>
          </p:nvSpPr>
          <p:spPr bwMode="auto">
            <a:xfrm>
              <a:off x="10067215" y="373337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grpSp>
        <p:nvGrpSpPr>
          <p:cNvPr id="4" name="Group 3"/>
          <p:cNvGrpSpPr/>
          <p:nvPr/>
        </p:nvGrpSpPr>
        <p:grpSpPr>
          <a:xfrm>
            <a:off x="213317" y="3247252"/>
            <a:ext cx="3162754" cy="3468167"/>
            <a:chOff x="211612" y="3247180"/>
            <a:chExt cx="3163651" cy="3469152"/>
          </a:xfrm>
        </p:grpSpPr>
        <p:sp>
          <p:nvSpPr>
            <p:cNvPr id="13" name="TextBox 12"/>
            <p:cNvSpPr txBox="1"/>
            <p:nvPr/>
          </p:nvSpPr>
          <p:spPr>
            <a:xfrm>
              <a:off x="211612" y="3247180"/>
              <a:ext cx="3163651" cy="1800327"/>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2400" kern="0" dirty="0">
                  <a:gradFill>
                    <a:gsLst>
                      <a:gs pos="0">
                        <a:srgbClr val="ECECEC"/>
                      </a:gs>
                      <a:gs pos="100000">
                        <a:srgbClr val="ECECEC"/>
                      </a:gs>
                    </a:gsLst>
                    <a:lin ang="5400000" scaled="0"/>
                  </a:gradFill>
                  <a:latin typeface="Segoe UI Light" charset="0"/>
                </a:rPr>
                <a:t>100+ </a:t>
              </a:r>
              <a:r>
                <a:rPr lang="ru-RU" sz="2400" kern="0" dirty="0">
                  <a:gradFill>
                    <a:gsLst>
                      <a:gs pos="0">
                        <a:srgbClr val="ECECEC"/>
                      </a:gs>
                      <a:gs pos="100000">
                        <a:srgbClr val="ECECEC"/>
                      </a:gs>
                    </a:gsLst>
                    <a:lin ang="5400000" scaled="0"/>
                  </a:gradFill>
                  <a:latin typeface="Segoe UI Light" charset="0"/>
                </a:rPr>
                <a:t>дата центров</a:t>
              </a:r>
              <a:endParaRPr lang="en-US" sz="2400" kern="0" dirty="0">
                <a:gradFill>
                  <a:gsLst>
                    <a:gs pos="0">
                      <a:srgbClr val="ECECEC"/>
                    </a:gs>
                    <a:gs pos="100000">
                      <a:srgbClr val="ECECEC"/>
                    </a:gs>
                  </a:gsLst>
                  <a:lin ang="5400000" scaled="0"/>
                </a:gradFill>
                <a:latin typeface="Segoe UI Light" charset="0"/>
              </a:endParaRP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3 </a:t>
              </a:r>
              <a:r>
                <a:rPr lang="ru-RU" sz="1199" kern="0" dirty="0">
                  <a:gradFill>
                    <a:gsLst>
                      <a:gs pos="0">
                        <a:srgbClr val="ECECEC"/>
                      </a:gs>
                      <a:gs pos="100000">
                        <a:srgbClr val="ECECEC"/>
                      </a:gs>
                    </a:gsLst>
                    <a:lin ang="5400000" scaled="0"/>
                  </a:gradFill>
                  <a:latin typeface="Segoe UI Light" charset="0"/>
                </a:rPr>
                <a:t>крупнейших сети в мире</a:t>
              </a:r>
              <a:endParaRPr lang="en-US" sz="1199" kern="0" dirty="0">
                <a:gradFill>
                  <a:gsLst>
                    <a:gs pos="0">
                      <a:srgbClr val="ECECEC"/>
                    </a:gs>
                    <a:gs pos="100000">
                      <a:srgbClr val="ECECEC"/>
                    </a:gs>
                  </a:gsLst>
                  <a:lin ang="5400000" scaled="0"/>
                </a:gradFill>
                <a:latin typeface="Segoe UI Light" charset="0"/>
              </a:endParaRP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2x AWS, 6x Google DC Regions</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G Series – </a:t>
              </a:r>
              <a:r>
                <a:rPr lang="ru-RU" sz="1199" kern="0" dirty="0">
                  <a:gradFill>
                    <a:gsLst>
                      <a:gs pos="0">
                        <a:srgbClr val="ECECEC"/>
                      </a:gs>
                      <a:gs pos="100000">
                        <a:srgbClr val="ECECEC"/>
                      </a:gs>
                    </a:gsLst>
                    <a:lin ang="5400000" scaled="0"/>
                  </a:gradFill>
                  <a:latin typeface="Segoe UI Light" charset="0"/>
                </a:rPr>
                <a:t>самые большие</a:t>
              </a:r>
              <a:r>
                <a:rPr lang="en-US" sz="1199" kern="0" dirty="0">
                  <a:gradFill>
                    <a:gsLst>
                      <a:gs pos="0">
                        <a:srgbClr val="ECECEC"/>
                      </a:gs>
                      <a:gs pos="100000">
                        <a:srgbClr val="ECECEC"/>
                      </a:gs>
                    </a:gsLst>
                    <a:lin ang="5400000" scaled="0"/>
                  </a:gradFill>
                  <a:latin typeface="Segoe UI Light" charset="0"/>
                </a:rPr>
                <a:t> </a:t>
              </a:r>
              <a:r>
                <a:rPr lang="ru-RU" sz="1199" kern="0" dirty="0">
                  <a:gradFill>
                    <a:gsLst>
                      <a:gs pos="0">
                        <a:srgbClr val="ECECEC"/>
                      </a:gs>
                      <a:gs pos="100000">
                        <a:srgbClr val="ECECEC"/>
                      </a:gs>
                    </a:gsLst>
                    <a:lin ang="5400000" scaled="0"/>
                  </a:gradFill>
                  <a:latin typeface="Segoe UI Light" charset="0"/>
                </a:rPr>
                <a:t>ВМ в мире</a:t>
              </a:r>
              <a:br>
                <a:rPr lang="en-US" sz="1199" kern="0" dirty="0">
                  <a:gradFill>
                    <a:gsLst>
                      <a:gs pos="0">
                        <a:srgbClr val="ECECEC"/>
                      </a:gs>
                      <a:gs pos="100000">
                        <a:srgbClr val="ECECEC"/>
                      </a:gs>
                    </a:gsLst>
                    <a:lin ang="5400000" scaled="0"/>
                  </a:gradFill>
                  <a:latin typeface="Segoe UI Light" charset="0"/>
                </a:rPr>
              </a:br>
              <a:r>
                <a:rPr lang="en-US" sz="1199" kern="0" dirty="0">
                  <a:gradFill>
                    <a:gsLst>
                      <a:gs pos="0">
                        <a:srgbClr val="ECECEC"/>
                      </a:gs>
                      <a:gs pos="100000">
                        <a:srgbClr val="ECECEC"/>
                      </a:gs>
                    </a:gsLst>
                    <a:lin ang="5400000" scaled="0"/>
                  </a:gradFill>
                  <a:latin typeface="Segoe UI Light" charset="0"/>
                </a:rPr>
                <a:t>32 cores, 448GB Ram, SSD…</a:t>
              </a:r>
            </a:p>
          </p:txBody>
        </p:sp>
        <p:grpSp>
          <p:nvGrpSpPr>
            <p:cNvPr id="25" name="Group 24"/>
            <p:cNvGrpSpPr/>
            <p:nvPr/>
          </p:nvGrpSpPr>
          <p:grpSpPr>
            <a:xfrm>
              <a:off x="508821" y="4999722"/>
              <a:ext cx="1533522" cy="908158"/>
              <a:chOff x="508821" y="4999722"/>
              <a:chExt cx="1533522" cy="908158"/>
            </a:xfrm>
          </p:grpSpPr>
          <p:sp>
            <p:nvSpPr>
              <p:cNvPr id="26" name="Oval 25"/>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3" name="TextBox 32"/>
              <p:cNvSpPr txBox="1"/>
              <p:nvPr/>
            </p:nvSpPr>
            <p:spPr>
              <a:xfrm>
                <a:off x="683678" y="4999722"/>
                <a:ext cx="1280096" cy="461583"/>
              </a:xfrm>
              <a:prstGeom prst="rect">
                <a:avLst/>
              </a:prstGeom>
              <a:noFill/>
            </p:spPr>
            <p:txBody>
              <a:bodyPr wrap="none" lIns="182828" tIns="146262" rIns="182828" bIns="146262" rtlCol="0">
                <a:spAutoFit/>
              </a:bodyPr>
              <a:lstStyle/>
              <a:p>
                <a:pPr defTabSz="932475">
                  <a:lnSpc>
                    <a:spcPct val="90000"/>
                  </a:lnSpc>
                  <a:spcAft>
                    <a:spcPts val="600"/>
                  </a:spcAft>
                  <a:defRPr/>
                </a:pPr>
                <a:r>
                  <a:rPr lang="ru-RU" sz="1199" kern="0" dirty="0">
                    <a:gradFill>
                      <a:gsLst>
                        <a:gs pos="0">
                          <a:srgbClr val="ECECEC"/>
                        </a:gs>
                        <a:gs pos="100000">
                          <a:srgbClr val="ECECEC"/>
                        </a:gs>
                      </a:gsLst>
                      <a:lin ang="5400000" scaled="0"/>
                    </a:gradFill>
                    <a:latin typeface="Segoe UI Light" charset="0"/>
                  </a:rPr>
                  <a:t>действующие</a:t>
                </a:r>
                <a:endParaRPr lang="en-US" sz="1199" kern="0" dirty="0">
                  <a:gradFill>
                    <a:gsLst>
                      <a:gs pos="0">
                        <a:srgbClr val="ECECEC"/>
                      </a:gs>
                      <a:gs pos="100000">
                        <a:srgbClr val="ECECEC"/>
                      </a:gs>
                    </a:gsLst>
                    <a:lin ang="5400000" scaled="0"/>
                  </a:gradFill>
                  <a:latin typeface="Segoe UI Light" charset="0"/>
                </a:endParaRPr>
              </a:p>
            </p:txBody>
          </p:sp>
          <p:sp>
            <p:nvSpPr>
              <p:cNvPr id="34" name="Oval 33"/>
              <p:cNvSpPr/>
              <p:nvPr/>
            </p:nvSpPr>
            <p:spPr bwMode="auto">
              <a:xfrm>
                <a:off x="508821" y="5541565"/>
                <a:ext cx="250277" cy="25027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5" name="TextBox 34"/>
              <p:cNvSpPr txBox="1"/>
              <p:nvPr/>
            </p:nvSpPr>
            <p:spPr>
              <a:xfrm>
                <a:off x="683678" y="5446297"/>
                <a:ext cx="1358665" cy="461583"/>
              </a:xfrm>
              <a:prstGeom prst="rect">
                <a:avLst/>
              </a:prstGeom>
              <a:noFill/>
            </p:spPr>
            <p:txBody>
              <a:bodyPr wrap="none" lIns="182828" tIns="146262" rIns="182828" bIns="146262" rtlCol="0">
                <a:spAutoFit/>
              </a:bodyPr>
              <a:lstStyle>
                <a:defPPr>
                  <a:defRPr lang="en-US"/>
                </a:defPPr>
                <a:lvl1pPr>
                  <a:lnSpc>
                    <a:spcPct val="90000"/>
                  </a:lnSpc>
                  <a:spcAft>
                    <a:spcPts val="600"/>
                  </a:spcAft>
                  <a:defRPr sz="1200">
                    <a:gradFill>
                      <a:gsLst>
                        <a:gs pos="0">
                          <a:schemeClr val="tx1">
                            <a:lumMod val="85000"/>
                          </a:schemeClr>
                        </a:gs>
                        <a:gs pos="100000">
                          <a:schemeClr val="tx1">
                            <a:lumMod val="85000"/>
                          </a:schemeClr>
                        </a:gs>
                      </a:gsLst>
                      <a:lin ang="5400000" scaled="0"/>
                    </a:gradFill>
                  </a:defRPr>
                </a:lvl1pPr>
              </a:lstStyle>
              <a:p>
                <a:pPr defTabSz="932475">
                  <a:defRPr/>
                </a:pPr>
                <a:r>
                  <a:rPr lang="ru-RU" sz="1199" kern="0" dirty="0">
                    <a:gradFill>
                      <a:gsLst>
                        <a:gs pos="0">
                          <a:srgbClr val="ECECEC"/>
                        </a:gs>
                        <a:gs pos="100000">
                          <a:srgbClr val="ECECEC"/>
                        </a:gs>
                      </a:gsLst>
                      <a:lin ang="5400000" scaled="0"/>
                    </a:gradFill>
                    <a:latin typeface="Segoe UI Light" charset="0"/>
                  </a:rPr>
                  <a:t>анонсированы</a:t>
                </a:r>
                <a:endParaRPr lang="en-US" sz="1199" kern="0" dirty="0">
                  <a:gradFill>
                    <a:gsLst>
                      <a:gs pos="0">
                        <a:srgbClr val="ECECEC"/>
                      </a:gs>
                      <a:gs pos="100000">
                        <a:srgbClr val="ECECEC"/>
                      </a:gs>
                    </a:gsLst>
                    <a:lin ang="5400000" scaled="0"/>
                  </a:gradFill>
                  <a:latin typeface="Segoe UI Light" charset="0"/>
                </a:endParaRPr>
              </a:p>
            </p:txBody>
          </p:sp>
        </p:grpSp>
        <p:sp>
          <p:nvSpPr>
            <p:cNvPr id="60" name="TextBox 59"/>
            <p:cNvSpPr txBox="1"/>
            <p:nvPr/>
          </p:nvSpPr>
          <p:spPr>
            <a:xfrm>
              <a:off x="211612" y="5974442"/>
              <a:ext cx="2098273" cy="741890"/>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 Operated by 21Vianet</a:t>
              </a:r>
            </a:p>
          </p:txBody>
        </p:sp>
      </p:grpSp>
      <p:grpSp>
        <p:nvGrpSpPr>
          <p:cNvPr id="43" name="Group 42"/>
          <p:cNvGrpSpPr/>
          <p:nvPr/>
        </p:nvGrpSpPr>
        <p:grpSpPr>
          <a:xfrm>
            <a:off x="8890418" y="-4762"/>
            <a:ext cx="3560955" cy="6992541"/>
            <a:chOff x="7918451" y="0"/>
            <a:chExt cx="4270036" cy="6994525"/>
          </a:xfrm>
          <a:solidFill>
            <a:schemeClr val="tx2"/>
          </a:solidFill>
        </p:grpSpPr>
        <p:sp>
          <p:nvSpPr>
            <p:cNvPr id="44" name="Rectangle 43"/>
            <p:cNvSpPr/>
            <p:nvPr/>
          </p:nvSpPr>
          <p:spPr bwMode="auto">
            <a:xfrm>
              <a:off x="7918451" y="0"/>
              <a:ext cx="4270036"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6" name="TextBox 45"/>
            <p:cNvSpPr txBox="1"/>
            <p:nvPr/>
          </p:nvSpPr>
          <p:spPr>
            <a:xfrm>
              <a:off x="7933142" y="1321188"/>
              <a:ext cx="2450684" cy="2196657"/>
            </a:xfrm>
            <a:prstGeom prst="rect">
              <a:avLst/>
            </a:prstGeom>
            <a:grpFill/>
          </p:spPr>
          <p:txBody>
            <a:bodyPr wrap="non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11495" kern="0" spc="-300" dirty="0">
                  <a:gradFill>
                    <a:gsLst>
                      <a:gs pos="0">
                        <a:srgbClr val="FFFFFF"/>
                      </a:gs>
                      <a:gs pos="100000">
                        <a:srgbClr val="FFFFFF"/>
                      </a:gs>
                    </a:gsLst>
                    <a:lin ang="5400000" scaled="0"/>
                  </a:gradFill>
                  <a:latin typeface="Segoe UI Light" charset="0"/>
                </a:rPr>
                <a:t>38</a:t>
              </a:r>
            </a:p>
          </p:txBody>
        </p:sp>
        <p:sp>
          <p:nvSpPr>
            <p:cNvPr id="68" name="TextBox 67"/>
            <p:cNvSpPr txBox="1"/>
            <p:nvPr/>
          </p:nvSpPr>
          <p:spPr>
            <a:xfrm>
              <a:off x="8013945" y="2895333"/>
              <a:ext cx="4027553" cy="1902436"/>
            </a:xfrm>
            <a:prstGeom prst="rect">
              <a:avLst/>
            </a:prstGeom>
            <a:grp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ru-RU" sz="24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Вычислительных регионов </a:t>
              </a:r>
              <a:r>
                <a:rPr lang="en-US" sz="24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r>
                <a:rPr lang="ru-RU" sz="24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функционирует сегодня</a:t>
              </a:r>
              <a:endParaRPr lang="en-US" sz="24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71" name="TextBox 70"/>
          <p:cNvSpPr txBox="1"/>
          <p:nvPr/>
        </p:nvSpPr>
        <p:spPr>
          <a:xfrm>
            <a:off x="8955498" y="4425256"/>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ru-RU" sz="2000" kern="0" dirty="0">
                <a:gradFill>
                  <a:gsLst>
                    <a:gs pos="0">
                      <a:srgbClr val="FFFFFF"/>
                    </a:gs>
                    <a:gs pos="100000">
                      <a:srgbClr val="FFFFFF"/>
                    </a:gs>
                  </a:gsLst>
                  <a:lin ang="5400000" scaled="0"/>
                </a:gradFill>
                <a:latin typeface="Segoe UI Light" charset="0"/>
              </a:rPr>
              <a:t>Больше чем </a:t>
            </a:r>
            <a:r>
              <a:rPr lang="en-US" sz="2000" kern="0" dirty="0">
                <a:gradFill>
                  <a:gsLst>
                    <a:gs pos="0">
                      <a:srgbClr val="FFFFFF"/>
                    </a:gs>
                    <a:gs pos="100000">
                      <a:srgbClr val="FFFFFF"/>
                    </a:gs>
                  </a:gsLst>
                  <a:lin ang="5400000" scaled="0"/>
                </a:gradFill>
                <a:latin typeface="Segoe UI Light" charset="0"/>
              </a:rPr>
              <a:t>AWS </a:t>
            </a:r>
            <a:r>
              <a:rPr lang="ru-RU" sz="2000" kern="0" dirty="0">
                <a:gradFill>
                  <a:gsLst>
                    <a:gs pos="0">
                      <a:srgbClr val="FFFFFF"/>
                    </a:gs>
                    <a:gs pos="100000">
                      <a:srgbClr val="FFFFFF"/>
                    </a:gs>
                  </a:gsLst>
                  <a:lin ang="5400000" scaled="0"/>
                </a:gradFill>
                <a:latin typeface="Segoe UI Light" charset="0"/>
              </a:rPr>
              <a:t>и</a:t>
            </a:r>
            <a:r>
              <a:rPr lang="en-US" sz="2000" kern="0" dirty="0">
                <a:gradFill>
                  <a:gsLst>
                    <a:gs pos="0">
                      <a:srgbClr val="FFFFFF"/>
                    </a:gs>
                    <a:gs pos="100000">
                      <a:srgbClr val="FFFFFF"/>
                    </a:gs>
                  </a:gsLst>
                  <a:lin ang="5400000" scaled="0"/>
                </a:gradFill>
                <a:latin typeface="Segoe UI Light" charset="0"/>
              </a:rPr>
              <a:t> Google Cloud </a:t>
            </a:r>
            <a:r>
              <a:rPr lang="ru-RU" sz="2000" kern="0" dirty="0">
                <a:gradFill>
                  <a:gsLst>
                    <a:gs pos="0">
                      <a:srgbClr val="FFFFFF"/>
                    </a:gs>
                    <a:gs pos="100000">
                      <a:srgbClr val="FFFFFF"/>
                    </a:gs>
                  </a:gsLst>
                  <a:lin ang="5400000" scaled="0"/>
                </a:gradFill>
                <a:latin typeface="Segoe UI Light" charset="0"/>
              </a:rPr>
              <a:t>вместе</a:t>
            </a:r>
            <a:br>
              <a:rPr lang="en-US" sz="2000" kern="0" dirty="0">
                <a:gradFill>
                  <a:gsLst>
                    <a:gs pos="0">
                      <a:srgbClr val="FFFFFF"/>
                    </a:gs>
                    <a:gs pos="100000">
                      <a:srgbClr val="FFFFFF"/>
                    </a:gs>
                  </a:gsLst>
                  <a:lin ang="5400000" scaled="0"/>
                </a:gradFill>
                <a:latin typeface="Segoe UI Light" charset="0"/>
              </a:rPr>
            </a:br>
            <a:endParaRPr lang="en-US" sz="2000" kern="0" dirty="0">
              <a:gradFill>
                <a:gsLst>
                  <a:gs pos="0">
                    <a:srgbClr val="FFFFFF"/>
                  </a:gs>
                  <a:gs pos="100000">
                    <a:srgbClr val="FFFFFF"/>
                  </a:gs>
                </a:gsLst>
                <a:lin ang="5400000" scaled="0"/>
              </a:gradFill>
              <a:latin typeface="Segoe UI Light" charset="0"/>
            </a:endParaRPr>
          </a:p>
        </p:txBody>
      </p:sp>
      <p:sp>
        <p:nvSpPr>
          <p:cNvPr id="72" name="Title 1"/>
          <p:cNvSpPr txBox="1">
            <a:spLocks/>
          </p:cNvSpPr>
          <p:nvPr/>
        </p:nvSpPr>
        <p:spPr>
          <a:xfrm>
            <a:off x="276327" y="1890456"/>
            <a:ext cx="5959237" cy="190207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B0F0"/>
                </a:solidFill>
                <a:effectLst/>
                <a:latin typeface="+mj-lt"/>
                <a:ea typeface="+mn-ea"/>
                <a:cs typeface="Segoe UI" pitchFamily="34" charset="0"/>
              </a:defRPr>
            </a:lvl1pPr>
          </a:lstStyle>
          <a:p>
            <a:pPr defTabSz="932475">
              <a:defRPr/>
            </a:pPr>
            <a:r>
              <a:rPr lang="ru-RU" sz="4798" dirty="0">
                <a:solidFill>
                  <a:schemeClr val="bg1"/>
                </a:solidFill>
                <a:latin typeface="Segoe UI Light" charset="0"/>
                <a:cs typeface="Segoe UI Light" charset="0"/>
              </a:rPr>
              <a:t>Инфраструктура для мирового покрытия</a:t>
            </a:r>
            <a:endParaRPr lang="en-US" sz="2800" dirty="0">
              <a:solidFill>
                <a:schemeClr val="bg1"/>
              </a:solidFill>
              <a:latin typeface="Segoe UI Light" charset="0"/>
              <a:cs typeface="Segoe UI Light" charset="0"/>
            </a:endParaRPr>
          </a:p>
        </p:txBody>
      </p:sp>
      <p:sp>
        <p:nvSpPr>
          <p:cNvPr id="73" name="TextBox 72"/>
          <p:cNvSpPr txBox="1"/>
          <p:nvPr/>
        </p:nvSpPr>
        <p:spPr>
          <a:xfrm>
            <a:off x="8969471" y="5065156"/>
            <a:ext cx="3358739" cy="1403298"/>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ru-RU" sz="2000" kern="0" dirty="0">
                <a:gradFill>
                  <a:gsLst>
                    <a:gs pos="0">
                      <a:srgbClr val="FFFFFF"/>
                    </a:gs>
                    <a:gs pos="100000">
                      <a:srgbClr val="FFFFFF"/>
                    </a:gs>
                  </a:gsLst>
                  <a:lin ang="5400000" scaled="0"/>
                </a:gradFill>
                <a:latin typeface="Segoe UI Light" charset="0"/>
              </a:rPr>
              <a:t>Недавно запущены дата центры в Канаде, Китае и Индии</a:t>
            </a:r>
            <a:endParaRPr lang="en-US" sz="2000" kern="0" dirty="0">
              <a:gradFill>
                <a:gsLst>
                  <a:gs pos="0">
                    <a:srgbClr val="FFFFFF"/>
                  </a:gs>
                  <a:gs pos="100000">
                    <a:srgbClr val="FFFFFF"/>
                  </a:gs>
                </a:gsLst>
                <a:lin ang="5400000" scaled="0"/>
              </a:gradFill>
              <a:latin typeface="Segoe UI Light" charset="0"/>
            </a:endParaRPr>
          </a:p>
        </p:txBody>
      </p:sp>
    </p:spTree>
    <p:extLst>
      <p:ext uri="{BB962C8B-B14F-4D97-AF65-F5344CB8AC3E}">
        <p14:creationId xmlns:p14="http://schemas.microsoft.com/office/powerpoint/2010/main" val="116996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70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1000" fill="hold"/>
                                        <p:tgtEl>
                                          <p:spTgt spid="43"/>
                                        </p:tgtEl>
                                        <p:attrNameLst>
                                          <p:attrName>ppt_x</p:attrName>
                                        </p:attrNameLst>
                                      </p:cBhvr>
                                      <p:tavLst>
                                        <p:tav tm="0">
                                          <p:val>
                                            <p:strVal val="1+#ppt_w/2"/>
                                          </p:val>
                                        </p:tav>
                                        <p:tav tm="100000">
                                          <p:val>
                                            <p:strVal val="#ppt_x"/>
                                          </p:val>
                                        </p:tav>
                                      </p:tavLst>
                                    </p:anim>
                                    <p:anim calcmode="lin" valueType="num">
                                      <p:cBhvr additive="base">
                                        <p:cTn id="21" dur="1000" fill="hold"/>
                                        <p:tgtEl>
                                          <p:spTgt spid="43"/>
                                        </p:tgtEl>
                                        <p:attrNameLst>
                                          <p:attrName>ppt_y</p:attrName>
                                        </p:attrNameLst>
                                      </p:cBhvr>
                                      <p:tavLst>
                                        <p:tav tm="0">
                                          <p:val>
                                            <p:strVal val="#ppt_y"/>
                                          </p:val>
                                        </p:tav>
                                        <p:tav tm="100000">
                                          <p:val>
                                            <p:strVal val="#ppt_y"/>
                                          </p:val>
                                        </p:tav>
                                      </p:tavLst>
                                    </p:anim>
                                  </p:childTnLst>
                                </p:cTn>
                              </p:par>
                              <p:par>
                                <p:cTn id="22" presetID="42" presetClass="path" presetSubtype="0" accel="50000" decel="50000" fill="hold" nodeType="withEffect">
                                  <p:stCondLst>
                                    <p:cond delay="0"/>
                                  </p:stCondLst>
                                  <p:childTnLst>
                                    <p:animMotion origin="layout" path="M 0.02975 -0.0037 L -0.32012 -0.0015 " pathEditMode="relative" rAng="0" ptsTypes="AA">
                                      <p:cBhvr>
                                        <p:cTn id="23" dur="2000" fill="hold"/>
                                        <p:tgtEl>
                                          <p:spTgt spid="6"/>
                                        </p:tgtEl>
                                        <p:attrNameLst>
                                          <p:attrName>ppt_x</p:attrName>
                                          <p:attrName>ppt_y</p:attrName>
                                        </p:attrNameLst>
                                      </p:cBhvr>
                                      <p:rCtr x="-17493" y="104"/>
                                    </p:animMotion>
                                  </p:childTnLst>
                                </p:cTn>
                              </p:par>
                              <p:par>
                                <p:cTn id="24" presetID="10" presetClass="exit" presetSubtype="0" fill="hold" grpId="1" nodeType="withEffect">
                                  <p:stCondLst>
                                    <p:cond delay="0"/>
                                  </p:stCondLst>
                                  <p:childTnLst>
                                    <p:animEffect transition="out" filter="fade">
                                      <p:cBhvr>
                                        <p:cTn id="25" dur="500"/>
                                        <p:tgtEl>
                                          <p:spTgt spid="72"/>
                                        </p:tgtEl>
                                      </p:cBhvr>
                                    </p:animEffect>
                                    <p:set>
                                      <p:cBhvr>
                                        <p:cTn id="26" dur="1" fill="hold">
                                          <p:stCondLst>
                                            <p:cond delay="499"/>
                                          </p:stCondLst>
                                        </p:cTn>
                                        <p:tgtEl>
                                          <p:spTgt spid="7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ntr" presetSubtype="0" fill="hold" grpId="0" nodeType="withEffect">
                                  <p:stCondLst>
                                    <p:cond delay="15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2" grpId="1"/>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ru-RU" i="1" dirty="0"/>
              <a:t>Экстремально</a:t>
            </a:r>
            <a:r>
              <a:rPr lang="en-US" dirty="0"/>
              <a:t> </a:t>
            </a:r>
            <a:r>
              <a:rPr lang="ru-RU" dirty="0"/>
              <a:t>мощные</a:t>
            </a:r>
          </a:p>
          <a:p>
            <a:r>
              <a:rPr lang="ru-RU" dirty="0"/>
              <a:t>Простые</a:t>
            </a:r>
            <a:endParaRPr lang="en-US" dirty="0"/>
          </a:p>
          <a:p>
            <a:r>
              <a:rPr lang="ru-RU" dirty="0"/>
              <a:t>Гибкие</a:t>
            </a:r>
            <a:endParaRPr lang="en-US" i="1" dirty="0"/>
          </a:p>
          <a:p>
            <a:pPr lvl="1"/>
            <a:r>
              <a:rPr lang="en-US" dirty="0">
                <a:latin typeface="+mj-lt"/>
              </a:rPr>
              <a:t>Easy Tables (Node.js Backend)</a:t>
            </a:r>
          </a:p>
          <a:p>
            <a:pPr lvl="1"/>
            <a:r>
              <a:rPr lang="en-US" dirty="0">
                <a:latin typeface="+mj-lt"/>
              </a:rPr>
              <a:t>App Service (ASP.NET Backend)</a:t>
            </a:r>
          </a:p>
          <a:p>
            <a:r>
              <a:rPr lang="ru-RU" dirty="0">
                <a:latin typeface="+mj-lt"/>
              </a:rPr>
              <a:t>Кросс-платформенный клиентский</a:t>
            </a:r>
            <a:r>
              <a:rPr lang="en-US" dirty="0">
                <a:latin typeface="+mj-lt"/>
              </a:rPr>
              <a:t> SDK</a:t>
            </a:r>
          </a:p>
          <a:p>
            <a:pPr lvl="1"/>
            <a:r>
              <a:rPr lang="en-US" dirty="0">
                <a:latin typeface="+mj-lt"/>
              </a:rPr>
              <a:t>iOS, Android </a:t>
            </a:r>
            <a:r>
              <a:rPr lang="ru-RU" dirty="0">
                <a:latin typeface="+mj-lt"/>
              </a:rPr>
              <a:t>и </a:t>
            </a:r>
            <a:r>
              <a:rPr lang="en-US" dirty="0">
                <a:latin typeface="+mj-lt"/>
              </a:rPr>
              <a:t>Windows</a:t>
            </a:r>
          </a:p>
          <a:p>
            <a:r>
              <a:rPr lang="en-US" dirty="0"/>
              <a:t>Open source C#</a:t>
            </a:r>
            <a:endParaRPr lang="en-US" dirty="0">
              <a:latin typeface="+mj-lt"/>
            </a:endParaRPr>
          </a:p>
          <a:p>
            <a:pPr lvl="1"/>
            <a:r>
              <a:rPr lang="en-US" dirty="0">
                <a:latin typeface="+mj-lt"/>
              </a:rPr>
              <a:t>Backend </a:t>
            </a:r>
            <a:r>
              <a:rPr lang="ru-RU" dirty="0">
                <a:latin typeface="+mj-lt"/>
              </a:rPr>
              <a:t>и</a:t>
            </a:r>
            <a:r>
              <a:rPr lang="en-US" dirty="0">
                <a:latin typeface="+mj-lt"/>
              </a:rPr>
              <a:t> </a:t>
            </a:r>
            <a:r>
              <a:rPr lang="ru-RU" dirty="0">
                <a:latin typeface="+mj-lt"/>
              </a:rPr>
              <a:t>клиентский</a:t>
            </a:r>
            <a:r>
              <a:rPr lang="en-US" dirty="0">
                <a:latin typeface="+mj-lt"/>
              </a:rPr>
              <a:t> SDK </a:t>
            </a:r>
            <a:r>
              <a:rPr lang="ru-RU" dirty="0">
                <a:latin typeface="+mj-lt"/>
              </a:rPr>
              <a:t>на</a:t>
            </a:r>
            <a:r>
              <a:rPr lang="en-US" dirty="0">
                <a:latin typeface="+mj-lt"/>
              </a:rPr>
              <a:t> GitHub</a:t>
            </a:r>
          </a:p>
        </p:txBody>
      </p:sp>
      <p:sp>
        <p:nvSpPr>
          <p:cNvPr id="3" name="Title 2"/>
          <p:cNvSpPr>
            <a:spLocks noGrp="1"/>
          </p:cNvSpPr>
          <p:nvPr>
            <p:ph type="title"/>
          </p:nvPr>
        </p:nvSpPr>
        <p:spPr/>
        <p:txBody>
          <a:bodyPr/>
          <a:lstStyle/>
          <a:p>
            <a:r>
              <a:rPr lang="en-US" dirty="0"/>
              <a:t> </a:t>
            </a:r>
            <a:r>
              <a:rPr lang="ru-RU" dirty="0"/>
              <a:t>Почему </a:t>
            </a:r>
            <a:r>
              <a:rPr lang="en-US" dirty="0"/>
              <a:t>Azure Mobile App?</a:t>
            </a:r>
          </a:p>
        </p:txBody>
      </p:sp>
    </p:spTree>
    <p:extLst>
      <p:ext uri="{BB962C8B-B14F-4D97-AF65-F5344CB8AC3E}">
        <p14:creationId xmlns:p14="http://schemas.microsoft.com/office/powerpoint/2010/main" val="1634706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916868" y="3907510"/>
            <a:ext cx="875354" cy="1895"/>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8473" y="2050264"/>
            <a:ext cx="2852919" cy="403830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8955" tIns="143164" rIns="178955" bIns="143164" numCol="1" spcCol="0" rtlCol="0" fromWordArt="0" anchor="t" anchorCtr="0" forceAA="0" compatLnSpc="1">
            <a:prstTxWarp prst="textNoShape">
              <a:avLst/>
            </a:prstTxWarp>
            <a:noAutofit/>
          </a:bodyPr>
          <a:lstStyle/>
          <a:p>
            <a:pPr defTabSz="912355" fontAlgn="base">
              <a:lnSpc>
                <a:spcPct val="90000"/>
              </a:lnSpc>
              <a:spcBef>
                <a:spcPct val="0"/>
              </a:spcBef>
              <a:spcAft>
                <a:spcPct val="0"/>
              </a:spcAf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600904" y="3703967"/>
            <a:ext cx="4038309" cy="730905"/>
          </a:xfrm>
          <a:prstGeom prst="rect">
            <a:avLst/>
          </a:prstGeom>
          <a:solidFill>
            <a:schemeClr val="tx2"/>
          </a:solidFill>
          <a:ln>
            <a:noFill/>
          </a:ln>
        </p:spPr>
        <p:txBody>
          <a:bodyPr wrap="square" lIns="178955" tIns="143164" rIns="178955" bIns="143164" rtlCol="0">
            <a:spAutoFit/>
          </a:bodyPr>
          <a:lstStyle/>
          <a:p>
            <a:pPr algn="ctr" defTabSz="912504">
              <a:lnSpc>
                <a:spcPct val="90000"/>
              </a:lnSpc>
              <a:defRPr/>
            </a:pPr>
            <a:r>
              <a:rPr lang="en-US" sz="3130" kern="0">
                <a:solidFill>
                  <a:schemeClr val="bg1"/>
                </a:solidFill>
              </a:rPr>
              <a:t>REST API</a:t>
            </a:r>
          </a:p>
        </p:txBody>
      </p:sp>
      <p:sp>
        <p:nvSpPr>
          <p:cNvPr id="49" name="TextBox 48"/>
          <p:cNvSpPr txBox="1"/>
          <p:nvPr/>
        </p:nvSpPr>
        <p:spPr>
          <a:xfrm>
            <a:off x="482697" y="2204370"/>
            <a:ext cx="2547522" cy="3727490"/>
          </a:xfrm>
          <a:prstGeom prst="rect">
            <a:avLst/>
          </a:prstGeom>
          <a:solidFill>
            <a:schemeClr val="accent1"/>
          </a:solidFill>
        </p:spPr>
        <p:txBody>
          <a:bodyPr wrap="square" lIns="178955" tIns="143164" rIns="178955" bIns="143164" numCol="2" rtlCol="0">
            <a:noAutofit/>
          </a:bodyPr>
          <a:lstStyle/>
          <a:p>
            <a:pPr defTabSz="912652" fontAlgn="base">
              <a:lnSpc>
                <a:spcPct val="90000"/>
              </a:lnSpc>
              <a:spcBef>
                <a:spcPct val="0"/>
              </a:spcBef>
              <a:spcAft>
                <a:spcPct val="0"/>
              </a:spcAft>
              <a:tabLst>
                <a:tab pos="894674" algn="l"/>
              </a:tabLst>
              <a:defRPr/>
            </a:pPr>
            <a:endParaRPr lang="en-US" sz="1079" kern="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auto">
          <a:xfrm>
            <a:off x="1713842" y="2421292"/>
            <a:ext cx="768332" cy="679679"/>
          </a:xfrm>
          <a:prstGeom prst="rect">
            <a:avLst/>
          </a:prstGeom>
          <a:noFill/>
          <a:ln>
            <a:noFill/>
          </a:ln>
        </p:spPr>
      </p:pic>
      <p:pic>
        <p:nvPicPr>
          <p:cNvPr id="51" name="Picture 50"/>
          <p:cNvPicPr>
            <a:picLocks noChangeAspect="1"/>
          </p:cNvPicPr>
          <p:nvPr/>
        </p:nvPicPr>
        <p:blipFill>
          <a:blip r:embed="rId4">
            <a:biLevel thresh="25000"/>
          </a:blip>
          <a:stretch>
            <a:fillRect/>
          </a:stretch>
        </p:blipFill>
        <p:spPr>
          <a:xfrm>
            <a:off x="1020866" y="2435755"/>
            <a:ext cx="421606" cy="594499"/>
          </a:xfrm>
          <a:prstGeom prst="rect">
            <a:avLst/>
          </a:prstGeom>
        </p:spPr>
      </p:pic>
      <p:grpSp>
        <p:nvGrpSpPr>
          <p:cNvPr id="68" name="Group 67"/>
          <p:cNvGrpSpPr/>
          <p:nvPr/>
        </p:nvGrpSpPr>
        <p:grpSpPr>
          <a:xfrm>
            <a:off x="701673" y="4937440"/>
            <a:ext cx="1780499" cy="852827"/>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8955" tIns="143164" rIns="178955" bIns="143164" rtlCol="0">
              <a:spAutoFit/>
            </a:bodyPr>
            <a:lstStyle/>
            <a:p>
              <a:pPr defTabSz="912504">
                <a:lnSpc>
                  <a:spcPct val="90000"/>
                </a:lnSpc>
                <a:defRPr/>
              </a:pPr>
              <a:r>
                <a:rPr lang="en-US" sz="1998" kern="0">
                  <a:solidFill>
                    <a:srgbClr val="FF8C00"/>
                  </a:solidFill>
                </a:rPr>
                <a:t>Offline sync</a:t>
              </a:r>
            </a:p>
          </p:txBody>
        </p:sp>
        <p:pic>
          <p:nvPicPr>
            <p:cNvPr id="54" name="Picture 53"/>
            <p:cNvPicPr>
              <a:picLocks noChangeAspect="1"/>
            </p:cNvPicPr>
            <p:nvPr/>
          </p:nvPicPr>
          <p:blipFill>
            <a:blip r:embed="rId5">
              <a:biLevel thresh="25000"/>
            </a:blip>
            <a:stretch>
              <a:fillRect/>
            </a:stretch>
          </p:blipFill>
          <p:spPr>
            <a:xfrm>
              <a:off x="1889495" y="4990719"/>
              <a:ext cx="586841" cy="746977"/>
            </a:xfrm>
            <a:prstGeom prst="rect">
              <a:avLst/>
            </a:prstGeom>
          </p:spPr>
        </p:pic>
      </p:grpSp>
      <p:grpSp>
        <p:nvGrpSpPr>
          <p:cNvPr id="34" name="Group 33"/>
          <p:cNvGrpSpPr/>
          <p:nvPr/>
        </p:nvGrpSpPr>
        <p:grpSpPr>
          <a:xfrm>
            <a:off x="4766133" y="1412487"/>
            <a:ext cx="7389163" cy="5306285"/>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51" rIns="0" bIns="46551" numCol="1" rtlCol="0" anchor="ctr" anchorCtr="0" compatLnSpc="1">
              <a:prstTxWarp prst="textNoShape">
                <a:avLst/>
              </a:prstTxWarp>
            </a:bodyPr>
            <a:lstStyle/>
            <a:p>
              <a:pPr algn="ctr" defTabSz="930690" fontAlgn="base">
                <a:spcBef>
                  <a:spcPct val="0"/>
                </a:spcBef>
                <a:spcAft>
                  <a:spcPct val="0"/>
                </a:spcAft>
              </a:pPr>
              <a:endParaRPr lang="en-US" sz="1998" kern="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a:gradFill>
                    <a:gsLst>
                      <a:gs pos="0">
                        <a:srgbClr val="FFFFFF"/>
                      </a:gs>
                      <a:gs pos="100000">
                        <a:srgbClr val="FFFFFF"/>
                      </a:gs>
                    </a:gsLst>
                    <a:lin ang="5400000" scaled="0"/>
                  </a:gradFill>
                  <a:latin typeface="Segoe UI Light"/>
                  <a:ea typeface="Segoe UI" pitchFamily="34" charset="0"/>
                  <a:cs typeface="Segoe UI" pitchFamily="34" charset="0"/>
                </a:rPr>
                <a:t>Data connections</a:t>
              </a: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dirty="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8955" tIns="143164" rIns="178955" bIns="143164" numCol="1" spcCol="0" rtlCol="0" fromWordArt="0" anchor="t" anchorCtr="0" forceAA="0" compatLnSpc="1">
              <a:prstTxWarp prst="textNoShape">
                <a:avLst/>
              </a:prstTxWarp>
              <a:noAutofit/>
            </a:bodyPr>
            <a:lstStyle/>
            <a:p>
              <a:pPr defTabSz="912355" fontAlgn="base">
                <a:lnSpc>
                  <a:spcPct val="90000"/>
                </a:lnSpc>
                <a:spcBef>
                  <a:spcPct val="0"/>
                </a:spcBef>
                <a:spcAft>
                  <a:spcPct val="0"/>
                </a:spcAft>
                <a:defRPr/>
              </a:pPr>
              <a:endParaRPr lang="en-US" sz="2350" kern="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8"/>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Google</a:t>
              </a:r>
            </a:p>
          </p:txBody>
        </p:sp>
        <p:sp>
          <p:nvSpPr>
            <p:cNvPr id="40" name="TextBox 39"/>
            <p:cNvSpPr txBox="1"/>
            <p:nvPr/>
          </p:nvSpPr>
          <p:spPr>
            <a:xfrm>
              <a:off x="6617120" y="3206072"/>
              <a:ext cx="819127" cy="432728"/>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Azure Active Directory</a:t>
              </a:r>
            </a:p>
          </p:txBody>
        </p:sp>
        <p:pic>
          <p:nvPicPr>
            <p:cNvPr id="42" name="Picture 41"/>
            <p:cNvPicPr>
              <a:picLocks noChangeAspect="1"/>
            </p:cNvPicPr>
            <p:nvPr/>
          </p:nvPicPr>
          <p:blipFill>
            <a:blip r:embed="rId9"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tx1"/>
                </a:solidFill>
              </a:rPr>
              <a:t>Azure Mobile Apps</a:t>
            </a:r>
          </a:p>
        </p:txBody>
      </p:sp>
      <p:grpSp>
        <p:nvGrpSpPr>
          <p:cNvPr id="74" name="Group 73"/>
          <p:cNvGrpSpPr/>
          <p:nvPr/>
        </p:nvGrpSpPr>
        <p:grpSpPr>
          <a:xfrm>
            <a:off x="7153970" y="5320229"/>
            <a:ext cx="995171" cy="1213823"/>
            <a:chOff x="4733635" y="4960493"/>
            <a:chExt cx="996727" cy="1215720"/>
          </a:xfrm>
        </p:grpSpPr>
        <p:pic>
          <p:nvPicPr>
            <p:cNvPr id="75" name="Picture 74"/>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Windows</a:t>
              </a:r>
            </a:p>
          </p:txBody>
        </p:sp>
      </p:grpSp>
      <p:grpSp>
        <p:nvGrpSpPr>
          <p:cNvPr id="77" name="Group 76"/>
          <p:cNvGrpSpPr/>
          <p:nvPr/>
        </p:nvGrpSpPr>
        <p:grpSpPr>
          <a:xfrm>
            <a:off x="6279056" y="5534439"/>
            <a:ext cx="830540" cy="1129420"/>
            <a:chOff x="6794518" y="5235831"/>
            <a:chExt cx="831838" cy="1131183"/>
          </a:xfrm>
        </p:grpSpPr>
        <p:pic>
          <p:nvPicPr>
            <p:cNvPr id="78" name="Picture 7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638"/>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Android</a:t>
              </a:r>
            </a:p>
            <a:p>
              <a:pPr algn="ctr" defTabSz="894584">
                <a:lnSpc>
                  <a:spcPct val="90000"/>
                </a:lnSpc>
                <a:defRPr/>
              </a:pPr>
              <a:r>
                <a:rPr lang="en-US" sz="1055" kern="0">
                  <a:solidFill>
                    <a:srgbClr val="FFFFFF"/>
                  </a:solidFill>
                </a:rPr>
                <a:t>Chrome</a:t>
              </a:r>
            </a:p>
          </p:txBody>
        </p:sp>
      </p:grpSp>
      <p:sp>
        <p:nvSpPr>
          <p:cNvPr id="81" name="TextBox 80"/>
          <p:cNvSpPr txBox="1"/>
          <p:nvPr/>
        </p:nvSpPr>
        <p:spPr>
          <a:xfrm>
            <a:off x="5299519" y="6075782"/>
            <a:ext cx="789569" cy="581135"/>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iOS OSX</a:t>
            </a:r>
          </a:p>
        </p:txBody>
      </p:sp>
      <p:grpSp>
        <p:nvGrpSpPr>
          <p:cNvPr id="83" name="Group 82"/>
          <p:cNvGrpSpPr/>
          <p:nvPr/>
        </p:nvGrpSpPr>
        <p:grpSpPr>
          <a:xfrm>
            <a:off x="8957463" y="5532841"/>
            <a:ext cx="1140488" cy="992831"/>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6" tIns="146076" rIns="182596" bIns="146076" numCol="1" spcCol="0" rtlCol="0" fromWordArt="0" anchor="t" anchorCtr="0" forceAA="0" compatLnSpc="1">
              <a:prstTxWarp prst="textNoShape">
                <a:avLst/>
              </a:prstTxWarp>
              <a:noAutofit/>
            </a:bodyPr>
            <a:lstStyle/>
            <a:p>
              <a:pPr algn="ctr" defTabSz="930930" fontAlgn="base">
                <a:lnSpc>
                  <a:spcPct val="90000"/>
                </a:lnSpc>
                <a:spcBef>
                  <a:spcPct val="0"/>
                </a:spcBef>
                <a:spcAft>
                  <a:spcPct val="0"/>
                </a:spcAft>
              </a:pPr>
              <a:endParaRPr lang="en-US" sz="2397" kern="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In-App</a:t>
              </a:r>
            </a:p>
          </p:txBody>
        </p:sp>
      </p:grpSp>
      <p:grpSp>
        <p:nvGrpSpPr>
          <p:cNvPr id="86" name="Group 85"/>
          <p:cNvGrpSpPr/>
          <p:nvPr/>
        </p:nvGrpSpPr>
        <p:grpSpPr>
          <a:xfrm>
            <a:off x="8128920" y="5524012"/>
            <a:ext cx="951305" cy="1010042"/>
            <a:chOff x="8872474" y="5203497"/>
            <a:chExt cx="952791" cy="1011619"/>
          </a:xfrm>
        </p:grpSpPr>
        <p:pic>
          <p:nvPicPr>
            <p:cNvPr id="87" name="Picture 8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Kindle</a:t>
              </a:r>
            </a:p>
          </p:txBody>
        </p:sp>
      </p:grpSp>
      <p:grpSp>
        <p:nvGrpSpPr>
          <p:cNvPr id="89" name="Group 88"/>
          <p:cNvGrpSpPr/>
          <p:nvPr/>
        </p:nvGrpSpPr>
        <p:grpSpPr bwMode="gray">
          <a:xfrm>
            <a:off x="7418647" y="3907508"/>
            <a:ext cx="649461" cy="433280"/>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grpSp>
      <p:sp>
        <p:nvSpPr>
          <p:cNvPr id="15" name="TextBox 14"/>
          <p:cNvSpPr txBox="1"/>
          <p:nvPr/>
        </p:nvSpPr>
        <p:spPr>
          <a:xfrm>
            <a:off x="482698" y="3170669"/>
            <a:ext cx="2477204" cy="1141640"/>
          </a:xfrm>
          <a:prstGeom prst="rect">
            <a:avLst/>
          </a:prstGeom>
          <a:noFill/>
        </p:spPr>
        <p:txBody>
          <a:bodyPr wrap="square" lIns="182596" tIns="146076" rIns="182596" bIns="146076" rtlCol="0">
            <a:spAutoFit/>
          </a:bodyPr>
          <a:lstStyle/>
          <a:p>
            <a:pPr defTabSz="914224">
              <a:lnSpc>
                <a:spcPct val="90000"/>
              </a:lnSpc>
              <a:spcAft>
                <a:spcPts val="599"/>
              </a:spcAft>
            </a:pPr>
            <a:r>
              <a:rPr lang="en-US" sz="1998" kern="0" dirty="0" err="1">
                <a:gradFill>
                  <a:gsLst>
                    <a:gs pos="2917">
                      <a:srgbClr val="FFFFFF"/>
                    </a:gs>
                    <a:gs pos="30000">
                      <a:srgbClr val="FFFFFF"/>
                    </a:gs>
                  </a:gsLst>
                  <a:lin ang="5400000" scaled="0"/>
                </a:gradFill>
              </a:rPr>
              <a:t>Xamarin</a:t>
            </a:r>
            <a:r>
              <a:rPr lang="en-US" sz="1998" kern="0" dirty="0">
                <a:gradFill>
                  <a:gsLst>
                    <a:gs pos="2917">
                      <a:srgbClr val="FFFFFF"/>
                    </a:gs>
                    <a:gs pos="30000">
                      <a:srgbClr val="FFFFFF"/>
                    </a:gs>
                  </a:gsLst>
                  <a:lin ang="5400000" scaled="0"/>
                </a:gradFill>
              </a:rPr>
              <a:t>, iOS, Android &amp; Windows SDKs</a:t>
            </a:r>
          </a:p>
        </p:txBody>
      </p:sp>
      <p:grpSp>
        <p:nvGrpSpPr>
          <p:cNvPr id="66" name="Group 65"/>
          <p:cNvGrpSpPr/>
          <p:nvPr/>
        </p:nvGrpSpPr>
        <p:grpSpPr>
          <a:xfrm>
            <a:off x="10444342" y="1694856"/>
            <a:ext cx="1596468" cy="4432351"/>
            <a:chOff x="10450940" y="1692039"/>
            <a:chExt cx="1598962" cy="4439275"/>
          </a:xfrm>
        </p:grpSpPr>
        <p:sp>
          <p:nvSpPr>
            <p:cNvPr id="9" name="TextBox 8"/>
            <p:cNvSpPr txBox="1"/>
            <p:nvPr/>
          </p:nvSpPr>
          <p:spPr>
            <a:xfrm>
              <a:off x="10450940" y="1692039"/>
              <a:ext cx="1598962" cy="521116"/>
            </a:xfrm>
            <a:prstGeom prst="rect">
              <a:avLst/>
            </a:prstGeom>
            <a:noFill/>
          </p:spPr>
          <p:txBody>
            <a:bodyPr wrap="none" lIns="182596" tIns="146076" rIns="182596" bIns="146076" rtlCol="0">
              <a:spAutoFit/>
            </a:bodyPr>
            <a:lstStyle/>
            <a:p>
              <a:pPr defTabSz="914224">
                <a:lnSpc>
                  <a:spcPct val="90000"/>
                </a:lnSpc>
                <a:spcAft>
                  <a:spcPts val="599"/>
                </a:spcAft>
              </a:pPr>
              <a:r>
                <a:rPr lang="en-US" sz="1597" kern="0">
                  <a:solidFill>
                    <a:srgbClr val="FFFFFF"/>
                  </a:solidFill>
                  <a:latin typeface="Segoe UI Light"/>
                </a:rPr>
                <a:t>Backend code</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946724" y="2206310"/>
            <a:ext cx="701839" cy="910547"/>
            <a:chOff x="6967218" y="2204292"/>
            <a:chExt cx="702936" cy="911970"/>
          </a:xfrm>
        </p:grpSpPr>
        <p:pic>
          <p:nvPicPr>
            <p:cNvPr id="132" name="Picture 13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SQL</a:t>
              </a:r>
            </a:p>
          </p:txBody>
        </p:sp>
      </p:grpSp>
      <p:grpSp>
        <p:nvGrpSpPr>
          <p:cNvPr id="63" name="Group 62"/>
          <p:cNvGrpSpPr/>
          <p:nvPr/>
        </p:nvGrpSpPr>
        <p:grpSpPr>
          <a:xfrm>
            <a:off x="8080955" y="2175816"/>
            <a:ext cx="1028368" cy="938326"/>
            <a:chOff x="8134624" y="2173750"/>
            <a:chExt cx="1029974" cy="939791"/>
          </a:xfrm>
        </p:grpSpPr>
        <p:pic>
          <p:nvPicPr>
            <p:cNvPr id="135" name="Picture 134"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Mongo</a:t>
              </a:r>
            </a:p>
          </p:txBody>
        </p:sp>
      </p:grpSp>
      <p:grpSp>
        <p:nvGrpSpPr>
          <p:cNvPr id="62" name="Group 61"/>
          <p:cNvGrpSpPr/>
          <p:nvPr/>
        </p:nvGrpSpPr>
        <p:grpSpPr>
          <a:xfrm>
            <a:off x="7516863" y="2211492"/>
            <a:ext cx="877297" cy="903027"/>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Tables</a:t>
              </a:r>
            </a:p>
          </p:txBody>
        </p:sp>
        <p:pic>
          <p:nvPicPr>
            <p:cNvPr id="139" name="Picture 138"/>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64" name="Group 63"/>
          <p:cNvGrpSpPr/>
          <p:nvPr/>
        </p:nvGrpSpPr>
        <p:grpSpPr>
          <a:xfrm>
            <a:off x="8673965" y="2135301"/>
            <a:ext cx="1028368" cy="978841"/>
            <a:chOff x="8737007" y="2133171"/>
            <a:chExt cx="1029974" cy="980369"/>
          </a:xfrm>
        </p:grpSpPr>
        <p:pic>
          <p:nvPicPr>
            <p:cNvPr id="61" name="Picture 60"/>
            <p:cNvPicPr>
              <a:picLocks noChangeAspect="1"/>
            </p:cNvPicPr>
            <p:nvPr/>
          </p:nvPicPr>
          <p:blipFill>
            <a:blip r:embed="rId26"/>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O365</a:t>
              </a:r>
            </a:p>
          </p:txBody>
        </p:sp>
      </p:grpSp>
      <p:grpSp>
        <p:nvGrpSpPr>
          <p:cNvPr id="65" name="Group 64"/>
          <p:cNvGrpSpPr/>
          <p:nvPr/>
        </p:nvGrpSpPr>
        <p:grpSpPr>
          <a:xfrm>
            <a:off x="9402468" y="2199343"/>
            <a:ext cx="1028368" cy="914797"/>
            <a:chOff x="9407441" y="2197313"/>
            <a:chExt cx="1029974" cy="916226"/>
          </a:xfrm>
        </p:grpSpPr>
        <p:pic>
          <p:nvPicPr>
            <p:cNvPr id="59" name="Picture 58"/>
            <p:cNvPicPr>
              <a:picLocks noChangeAspect="1"/>
            </p:cNvPicPr>
            <p:nvPr/>
          </p:nvPicPr>
          <p:blipFill>
            <a:blip r:embed="rId27"/>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API Apps</a:t>
              </a:r>
            </a:p>
          </p:txBody>
        </p:sp>
      </p:grpSp>
      <p:grpSp>
        <p:nvGrpSpPr>
          <p:cNvPr id="70" name="Group 69"/>
          <p:cNvGrpSpPr/>
          <p:nvPr/>
        </p:nvGrpSpPr>
        <p:grpSpPr>
          <a:xfrm>
            <a:off x="4930612" y="1504281"/>
            <a:ext cx="1924621" cy="1256848"/>
            <a:chOff x="4928600" y="1501167"/>
            <a:chExt cx="1927627"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6" tIns="143204" rIns="179006"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6" tIns="143204" rIns="179006"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noFill/>
          </p:spPr>
          <p:txBody>
            <a:bodyPr wrap="none" lIns="182596" tIns="146076" rIns="182596" bIns="146076" rtlCol="0">
              <a:spAutoFit/>
            </a:bodyPr>
            <a:lstStyle/>
            <a:p>
              <a:pPr defTabSz="912652">
                <a:tabLst>
                  <a:tab pos="894674" algn="l"/>
                </a:tabLst>
                <a:defRPr/>
              </a:pPr>
              <a:r>
                <a:rPr lang="en-US" sz="2397" kern="0">
                  <a:solidFill>
                    <a:srgbClr val="FFFFFF"/>
                  </a:solidFill>
                  <a:latin typeface="Segoe UI Light"/>
                </a:rPr>
                <a:t>Offline Sync</a:t>
              </a:r>
            </a:p>
          </p:txBody>
        </p:sp>
      </p:grpSp>
      <p:pic>
        <p:nvPicPr>
          <p:cNvPr id="93" name="Picture 92"/>
          <p:cNvPicPr>
            <a:picLocks noChangeAspect="1"/>
          </p:cNvPicPr>
          <p:nvPr/>
        </p:nvPicPr>
        <p:blipFill rotWithShape="1">
          <a:blip r:embed="rId28"/>
          <a:srcRect r="61720" b="-3410"/>
          <a:stretch/>
        </p:blipFill>
        <p:spPr>
          <a:xfrm>
            <a:off x="5470735" y="5540939"/>
            <a:ext cx="698258" cy="594724"/>
          </a:xfrm>
          <a:prstGeom prst="rect">
            <a:avLst/>
          </a:prstGeom>
        </p:spPr>
      </p:pic>
    </p:spTree>
    <p:extLst>
      <p:ext uri="{BB962C8B-B14F-4D97-AF65-F5344CB8AC3E}">
        <p14:creationId xmlns:p14="http://schemas.microsoft.com/office/powerpoint/2010/main" val="14761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dissolve">
                                      <p:cBhvr>
                                        <p:cTn id="42" dur="500"/>
                                        <p:tgtEl>
                                          <p:spTgt spid="68"/>
                                        </p:tgtEl>
                                      </p:cBhvr>
                                    </p:animEffect>
                                  </p:childTnLst>
                                </p:cTn>
                              </p:par>
                              <p:par>
                                <p:cTn id="43" presetID="9"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dissolv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1000"/>
                                        <p:tgtEl>
                                          <p:spTgt spid="66"/>
                                        </p:tgtEl>
                                      </p:cBhvr>
                                    </p:animEffect>
                                    <p:anim calcmode="lin" valueType="num">
                                      <p:cBhvr>
                                        <p:cTn id="51" dur="1000" fill="hold"/>
                                        <p:tgtEl>
                                          <p:spTgt spid="66"/>
                                        </p:tgtEl>
                                        <p:attrNameLst>
                                          <p:attrName>ppt_x</p:attrName>
                                        </p:attrNameLst>
                                      </p:cBhvr>
                                      <p:tavLst>
                                        <p:tav tm="0">
                                          <p:val>
                                            <p:strVal val="#ppt_x"/>
                                          </p:val>
                                        </p:tav>
                                        <p:tav tm="100000">
                                          <p:val>
                                            <p:strVal val="#ppt_x"/>
                                          </p:val>
                                        </p:tav>
                                      </p:tavLst>
                                    </p:anim>
                                    <p:anim calcmode="lin" valueType="num">
                                      <p:cBhvr>
                                        <p:cTn id="5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ru-RU" dirty="0"/>
              <a:t>Давайте поработаем с</a:t>
            </a:r>
            <a:r>
              <a:rPr lang="en-US" dirty="0"/>
              <a:t> backend</a:t>
            </a:r>
          </a:p>
        </p:txBody>
      </p:sp>
    </p:spTree>
    <p:extLst>
      <p:ext uri="{BB962C8B-B14F-4D97-AF65-F5344CB8AC3E}">
        <p14:creationId xmlns:p14="http://schemas.microsoft.com/office/powerpoint/2010/main" val="6623656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solidFill>
                  <a:srgbClr val="333333"/>
                </a:solidFill>
              </a:rPr>
              <a:t>Создание</a:t>
            </a:r>
            <a:r>
              <a:rPr lang="en-US" dirty="0">
                <a:solidFill>
                  <a:srgbClr val="333333"/>
                </a:solidFill>
              </a:rPr>
              <a:t> Mobile Service</a:t>
            </a:r>
          </a:p>
        </p:txBody>
      </p:sp>
      <p:sp>
        <p:nvSpPr>
          <p:cNvPr id="5" name="Text Placeholder 4"/>
          <p:cNvSpPr>
            <a:spLocks noGrp="1"/>
          </p:cNvSpPr>
          <p:nvPr>
            <p:ph type="body" sz="quarter" idx="10"/>
          </p:nvPr>
        </p:nvSpPr>
        <p:spPr>
          <a:xfrm>
            <a:off x="276325" y="1867414"/>
            <a:ext cx="11870173" cy="1317946"/>
          </a:xfrm>
        </p:spPr>
        <p:txBody>
          <a:bodyPr/>
          <a:lstStyle/>
          <a:p>
            <a:r>
              <a:rPr lang="en-US" sz="3598" dirty="0" err="1">
                <a:solidFill>
                  <a:srgbClr val="000000"/>
                </a:solidFill>
                <a:highlight>
                  <a:srgbClr val="FFFFFF"/>
                </a:highlight>
                <a:latin typeface="Consolas" charset="0"/>
              </a:rPr>
              <a:t>MobileService</a:t>
            </a:r>
            <a:r>
              <a:rPr lang="en-US" sz="3598" dirty="0">
                <a:solidFill>
                  <a:srgbClr val="000000"/>
                </a:solidFill>
                <a:highlight>
                  <a:srgbClr val="FFFFFF"/>
                </a:highlight>
                <a:latin typeface="Consolas" charset="0"/>
              </a:rPr>
              <a:t> =  </a:t>
            </a:r>
            <a:r>
              <a:rPr lang="en-US" sz="3598" dirty="0">
                <a:solidFill>
                  <a:srgbClr val="0000FF"/>
                </a:solidFill>
                <a:highlight>
                  <a:srgbClr val="FFFFFF"/>
                </a:highlight>
                <a:latin typeface="Consolas" charset="0"/>
              </a:rPr>
              <a:t>new</a:t>
            </a:r>
            <a:r>
              <a:rPr lang="en-US" sz="3598" dirty="0">
                <a:solidFill>
                  <a:srgbClr val="000000"/>
                </a:solidFill>
                <a:highlight>
                  <a:srgbClr val="FFFFFF"/>
                </a:highlight>
                <a:latin typeface="Consolas" charset="0"/>
              </a:rPr>
              <a:t> </a:t>
            </a:r>
            <a:r>
              <a:rPr lang="en-US" sz="3598" dirty="0" err="1">
                <a:solidFill>
                  <a:srgbClr val="2B91AF"/>
                </a:solidFill>
                <a:highlight>
                  <a:srgbClr val="FFFFFF"/>
                </a:highlight>
                <a:latin typeface="Consolas" charset="0"/>
              </a:rPr>
              <a:t>MobileServiceClient</a:t>
            </a:r>
            <a:r>
              <a:rPr lang="en-US" sz="3598" dirty="0">
                <a:solidFill>
                  <a:srgbClr val="000000"/>
                </a:solidFill>
                <a:highlight>
                  <a:srgbClr val="FFFFFF"/>
                </a:highlight>
                <a:latin typeface="Consolas" charset="0"/>
              </a:rPr>
              <a:t>(</a:t>
            </a:r>
          </a:p>
          <a:p>
            <a:r>
              <a:rPr lang="en-US" sz="3598" dirty="0">
                <a:solidFill>
                  <a:srgbClr val="000000"/>
                </a:solidFill>
                <a:highlight>
                  <a:srgbClr val="FFFFFF"/>
                </a:highlight>
                <a:latin typeface="Consolas" charset="0"/>
              </a:rPr>
              <a:t>	</a:t>
            </a:r>
            <a:r>
              <a:rPr lang="en-US" sz="3598" dirty="0">
                <a:solidFill>
                  <a:srgbClr val="A31515"/>
                </a:solidFill>
                <a:highlight>
                  <a:srgbClr val="FFFFFF"/>
                </a:highlight>
                <a:latin typeface="Consolas" charset="0"/>
              </a:rPr>
              <a:t>"https://</a:t>
            </a:r>
            <a:r>
              <a:rPr lang="en-US" sz="3598" dirty="0" err="1">
                <a:solidFill>
                  <a:srgbClr val="A31515"/>
                </a:solidFill>
                <a:highlight>
                  <a:srgbClr val="FFFFFF"/>
                </a:highlight>
                <a:latin typeface="Consolas" charset="0"/>
              </a:rPr>
              <a:t>myapp.azurewebsites.net</a:t>
            </a:r>
            <a:r>
              <a:rPr lang="en-US" sz="3598" dirty="0">
                <a:solidFill>
                  <a:srgbClr val="A31515"/>
                </a:solidFill>
                <a:highlight>
                  <a:srgbClr val="FFFFFF"/>
                </a:highlight>
                <a:latin typeface="Consolas" charset="0"/>
              </a:rPr>
              <a:t>"</a:t>
            </a:r>
            <a:r>
              <a:rPr lang="en-US" sz="3598" dirty="0">
                <a:solidFill>
                  <a:srgbClr val="000000"/>
                </a:solidFill>
                <a:highlight>
                  <a:srgbClr val="FFFFFF"/>
                </a:highlight>
                <a:latin typeface="Consolas" charset="0"/>
              </a:rPr>
              <a:t>);</a:t>
            </a:r>
            <a:endParaRPr lang="en-US" dirty="0"/>
          </a:p>
        </p:txBody>
      </p:sp>
    </p:spTree>
    <p:extLst>
      <p:ext uri="{BB962C8B-B14F-4D97-AF65-F5344CB8AC3E}">
        <p14:creationId xmlns:p14="http://schemas.microsoft.com/office/powerpoint/2010/main" val="197182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solidFill>
                  <a:srgbClr val="333333"/>
                </a:solidFill>
              </a:rPr>
              <a:t>Создание таблиц</a:t>
            </a:r>
            <a:endParaRPr lang="en-US" dirty="0">
              <a:solidFill>
                <a:srgbClr val="333333"/>
              </a:solidFill>
            </a:endParaRPr>
          </a:p>
        </p:txBody>
      </p:sp>
      <p:sp>
        <p:nvSpPr>
          <p:cNvPr id="5" name="Text Placeholder 4"/>
          <p:cNvSpPr>
            <a:spLocks noGrp="1"/>
          </p:cNvSpPr>
          <p:nvPr>
            <p:ph type="body" sz="quarter" idx="10"/>
          </p:nvPr>
        </p:nvSpPr>
        <p:spPr>
          <a:xfrm>
            <a:off x="283158" y="1219425"/>
            <a:ext cx="11870173" cy="6383893"/>
          </a:xfrm>
        </p:spPr>
        <p:txBody>
          <a:bodyPr/>
          <a:lstStyle/>
          <a:p>
            <a:r>
              <a:rPr lang="en-US" sz="2800" dirty="0" err="1">
                <a:solidFill>
                  <a:srgbClr val="2B91AF"/>
                </a:solidFill>
                <a:highlight>
                  <a:srgbClr val="FFFFFF"/>
                </a:highlight>
                <a:latin typeface="Consolas" charset="0"/>
              </a:rPr>
              <a:t>IMobileServiceSyncTable</a:t>
            </a:r>
            <a:r>
              <a:rPr lang="en-US" sz="2800" dirty="0">
                <a:solidFill>
                  <a:srgbClr val="000000"/>
                </a:solidFill>
                <a:highlight>
                  <a:srgbClr val="FFFFFF"/>
                </a:highlight>
                <a:latin typeface="Consolas" charset="0"/>
              </a:rPr>
              <a:t>&lt;</a:t>
            </a:r>
            <a:r>
              <a:rPr lang="en-US" sz="2800" dirty="0" err="1">
                <a:solidFill>
                  <a:srgbClr val="2B91AF"/>
                </a:solidFill>
                <a:highlight>
                  <a:srgbClr val="FFFFFF"/>
                </a:highlight>
                <a:latin typeface="Consolas" charset="0"/>
              </a:rPr>
              <a:t>TodoItem</a:t>
            </a:r>
            <a:r>
              <a:rPr lang="en-US" sz="2800" dirty="0">
                <a:solidFill>
                  <a:srgbClr val="000000"/>
                </a:solidFill>
                <a:highlight>
                  <a:srgbClr val="FFFFFF"/>
                </a:highlight>
                <a:latin typeface="Consolas" charset="0"/>
              </a:rPr>
              <a:t>&gt; </a:t>
            </a:r>
            <a:r>
              <a:rPr lang="en-US" sz="2800" dirty="0" err="1">
                <a:solidFill>
                  <a:srgbClr val="000000"/>
                </a:solidFill>
                <a:highlight>
                  <a:srgbClr val="FFFFFF"/>
                </a:highlight>
                <a:latin typeface="Consolas" charset="0"/>
              </a:rPr>
              <a:t>syncTable</a:t>
            </a:r>
            <a:r>
              <a:rPr lang="en-US" sz="2800" dirty="0">
                <a:solidFill>
                  <a:srgbClr val="000000"/>
                </a:solidFill>
                <a:highlight>
                  <a:srgbClr val="FFFFFF"/>
                </a:highlight>
                <a:latin typeface="Consolas" charset="0"/>
              </a:rPr>
              <a:t>;</a:t>
            </a:r>
          </a:p>
          <a:p>
            <a:endParaRPr lang="en-US" sz="2800" dirty="0">
              <a:solidFill>
                <a:srgbClr val="0000FF"/>
              </a:solidFill>
              <a:highlight>
                <a:srgbClr val="FFFFFF"/>
              </a:highlight>
              <a:latin typeface="Consolas" charset="0"/>
            </a:endParaRPr>
          </a:p>
          <a:p>
            <a:r>
              <a:rPr lang="en-US" sz="2800" dirty="0">
                <a:solidFill>
                  <a:srgbClr val="0000FF"/>
                </a:solidFill>
                <a:highlight>
                  <a:srgbClr val="FFFFFF"/>
                </a:highlight>
                <a:latin typeface="Consolas" charset="0"/>
              </a:rPr>
              <a:t>public</a:t>
            </a:r>
            <a:r>
              <a:rPr lang="en-US" sz="2800" dirty="0">
                <a:solidFill>
                  <a:srgbClr val="000000"/>
                </a:solidFill>
                <a:highlight>
                  <a:srgbClr val="FFFFFF"/>
                </a:highlight>
                <a:latin typeface="Consolas" charset="0"/>
              </a:rPr>
              <a:t> </a:t>
            </a:r>
            <a:r>
              <a:rPr lang="en-US" sz="2800" dirty="0" err="1">
                <a:solidFill>
                  <a:srgbClr val="0000FF"/>
                </a:solidFill>
                <a:highlight>
                  <a:srgbClr val="FFFFFF"/>
                </a:highlight>
                <a:latin typeface="Consolas" charset="0"/>
              </a:rPr>
              <a:t>async</a:t>
            </a:r>
            <a:r>
              <a:rPr lang="en-US" sz="2800" dirty="0">
                <a:solidFill>
                  <a:srgbClr val="000000"/>
                </a:solidFill>
                <a:highlight>
                  <a:srgbClr val="FFFFFF"/>
                </a:highlight>
                <a:latin typeface="Consolas" charset="0"/>
              </a:rPr>
              <a:t> </a:t>
            </a:r>
            <a:r>
              <a:rPr lang="en-US" sz="2800" dirty="0">
                <a:solidFill>
                  <a:srgbClr val="2B91AF"/>
                </a:solidFill>
                <a:highlight>
                  <a:srgbClr val="FFFFFF"/>
                </a:highlight>
                <a:latin typeface="Consolas" charset="0"/>
              </a:rPr>
              <a:t>Task</a:t>
            </a:r>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Init</a:t>
            </a:r>
            <a:r>
              <a:rPr lang="en-US" sz="2800" dirty="0">
                <a:solidFill>
                  <a:srgbClr val="000000"/>
                </a:solidFill>
                <a:highlight>
                  <a:srgbClr val="FFFFFF"/>
                </a:highlight>
                <a:latin typeface="Consolas" charset="0"/>
              </a:rPr>
              <a:t>()</a:t>
            </a:r>
          </a:p>
          <a:p>
            <a:r>
              <a:rPr lang="en-US" sz="2800" dirty="0">
                <a:solidFill>
                  <a:srgbClr val="000000"/>
                </a:solidFill>
                <a:highlight>
                  <a:srgbClr val="FFFFFF"/>
                </a:highlight>
                <a:latin typeface="Consolas" charset="0"/>
              </a:rPr>
              <a:t>{</a:t>
            </a:r>
          </a:p>
          <a:p>
            <a:r>
              <a:rPr lang="en-US" sz="2800" dirty="0">
                <a:solidFill>
                  <a:srgbClr val="0000FF"/>
                </a:solidFill>
                <a:highlight>
                  <a:srgbClr val="FFFFFF"/>
                </a:highlight>
                <a:latin typeface="Consolas" charset="0"/>
              </a:rPr>
              <a:t>    </a:t>
            </a:r>
            <a:r>
              <a:rPr lang="en-US" sz="2800" dirty="0" err="1">
                <a:solidFill>
                  <a:srgbClr val="0000FF"/>
                </a:solidFill>
                <a:highlight>
                  <a:srgbClr val="FFFFFF"/>
                </a:highlight>
                <a:latin typeface="Consolas" charset="0"/>
              </a:rPr>
              <a:t>const</a:t>
            </a:r>
            <a:r>
              <a:rPr lang="en-US" sz="2800" dirty="0">
                <a:solidFill>
                  <a:srgbClr val="000000"/>
                </a:solidFill>
                <a:highlight>
                  <a:srgbClr val="FFFFFF"/>
                </a:highlight>
                <a:latin typeface="Consolas" charset="0"/>
              </a:rPr>
              <a:t> </a:t>
            </a:r>
            <a:r>
              <a:rPr lang="en-US" sz="2800" dirty="0">
                <a:solidFill>
                  <a:srgbClr val="0000FF"/>
                </a:solidFill>
                <a:highlight>
                  <a:srgbClr val="FFFFFF"/>
                </a:highlight>
                <a:latin typeface="Consolas" charset="0"/>
              </a:rPr>
              <a:t>string</a:t>
            </a:r>
            <a:r>
              <a:rPr lang="en-US" sz="2800" dirty="0">
                <a:solidFill>
                  <a:srgbClr val="000000"/>
                </a:solidFill>
                <a:highlight>
                  <a:srgbClr val="FFFFFF"/>
                </a:highlight>
                <a:latin typeface="Consolas" charset="0"/>
              </a:rPr>
              <a:t> path = </a:t>
            </a:r>
            <a:r>
              <a:rPr lang="en-US" sz="2800" dirty="0">
                <a:solidFill>
                  <a:srgbClr val="A31515"/>
                </a:solidFill>
                <a:highlight>
                  <a:srgbClr val="FFFFFF"/>
                </a:highlight>
                <a:latin typeface="Consolas" charset="0"/>
              </a:rPr>
              <a:t>"</a:t>
            </a:r>
            <a:r>
              <a:rPr lang="en-US" sz="2800" dirty="0" err="1">
                <a:solidFill>
                  <a:srgbClr val="A31515"/>
                </a:solidFill>
                <a:highlight>
                  <a:srgbClr val="FFFFFF"/>
                </a:highlight>
                <a:latin typeface="Consolas" charset="0"/>
              </a:rPr>
              <a:t>syncstore.db</a:t>
            </a:r>
            <a:r>
              <a:rPr lang="en-US" sz="2800" dirty="0">
                <a:solidFill>
                  <a:srgbClr val="A31515"/>
                </a:solidFill>
                <a:highlight>
                  <a:srgbClr val="FFFFFF"/>
                </a:highlight>
                <a:latin typeface="Consolas" charset="0"/>
              </a:rPr>
              <a:t>"</a:t>
            </a:r>
            <a:r>
              <a:rPr lang="en-US" sz="2800" dirty="0">
                <a:solidFill>
                  <a:srgbClr val="000000"/>
                </a:solidFill>
                <a:highlight>
                  <a:srgbClr val="FFFFFF"/>
                </a:highlight>
                <a:latin typeface="Consolas" charset="0"/>
              </a:rPr>
              <a:t>;</a:t>
            </a:r>
          </a:p>
          <a:p>
            <a:r>
              <a:rPr lang="en-US" sz="2800" dirty="0">
                <a:solidFill>
                  <a:srgbClr val="000000"/>
                </a:solidFill>
                <a:highlight>
                  <a:srgbClr val="FFFFFF"/>
                </a:highlight>
                <a:latin typeface="Consolas" charset="0"/>
              </a:rPr>
              <a:t>    </a:t>
            </a:r>
            <a:r>
              <a:rPr lang="en-US" sz="2800" dirty="0" err="1">
                <a:solidFill>
                  <a:srgbClr val="0000FF"/>
                </a:solidFill>
                <a:highlight>
                  <a:srgbClr val="FFFFFF"/>
                </a:highlight>
                <a:latin typeface="Consolas" charset="0"/>
              </a:rPr>
              <a:t>var</a:t>
            </a:r>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db</a:t>
            </a:r>
            <a:r>
              <a:rPr lang="en-US" sz="2800" dirty="0">
                <a:solidFill>
                  <a:srgbClr val="000000"/>
                </a:solidFill>
                <a:highlight>
                  <a:srgbClr val="FFFFFF"/>
                </a:highlight>
                <a:latin typeface="Consolas" charset="0"/>
              </a:rPr>
              <a:t> = </a:t>
            </a:r>
            <a:r>
              <a:rPr lang="en-US" sz="2800" dirty="0">
                <a:solidFill>
                  <a:srgbClr val="0000FF"/>
                </a:solidFill>
                <a:highlight>
                  <a:srgbClr val="FFFFFF"/>
                </a:highlight>
                <a:latin typeface="Consolas" charset="0"/>
              </a:rPr>
              <a:t>new</a:t>
            </a:r>
            <a:r>
              <a:rPr lang="en-US" sz="2800" dirty="0">
                <a:solidFill>
                  <a:srgbClr val="000000"/>
                </a:solidFill>
                <a:highlight>
                  <a:srgbClr val="FFFFFF"/>
                </a:highlight>
                <a:latin typeface="Consolas" charset="0"/>
              </a:rPr>
              <a:t> </a:t>
            </a:r>
            <a:r>
              <a:rPr lang="en-US" sz="2800" dirty="0" err="1">
                <a:solidFill>
                  <a:srgbClr val="2B91AF"/>
                </a:solidFill>
                <a:highlight>
                  <a:srgbClr val="FFFFFF"/>
                </a:highlight>
                <a:latin typeface="Consolas" charset="0"/>
              </a:rPr>
              <a:t>MobileServiceSQLiteStore</a:t>
            </a:r>
            <a:r>
              <a:rPr lang="en-US" sz="2800" dirty="0">
                <a:solidFill>
                  <a:srgbClr val="000000"/>
                </a:solidFill>
                <a:highlight>
                  <a:srgbClr val="FFFFFF"/>
                </a:highlight>
                <a:latin typeface="Consolas" charset="0"/>
              </a:rPr>
              <a:t>(path);</a:t>
            </a:r>
          </a:p>
          <a:p>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db.DefineTable</a:t>
            </a:r>
            <a:r>
              <a:rPr lang="en-US" sz="2800" dirty="0">
                <a:solidFill>
                  <a:srgbClr val="000000"/>
                </a:solidFill>
                <a:highlight>
                  <a:srgbClr val="FFFFFF"/>
                </a:highlight>
                <a:latin typeface="Consolas" charset="0"/>
              </a:rPr>
              <a:t>&lt;</a:t>
            </a:r>
            <a:r>
              <a:rPr lang="en-US" sz="2800" dirty="0" err="1">
                <a:solidFill>
                  <a:srgbClr val="2B91AF"/>
                </a:solidFill>
                <a:highlight>
                  <a:srgbClr val="FFFFFF"/>
                </a:highlight>
                <a:latin typeface="Consolas" charset="0"/>
              </a:rPr>
              <a:t>TodoItem</a:t>
            </a:r>
            <a:r>
              <a:rPr lang="en-US" sz="2800" dirty="0">
                <a:solidFill>
                  <a:srgbClr val="000000"/>
                </a:solidFill>
                <a:highlight>
                  <a:srgbClr val="FFFFFF"/>
                </a:highlight>
                <a:latin typeface="Consolas" charset="0"/>
              </a:rPr>
              <a:t>&gt;();</a:t>
            </a:r>
          </a:p>
          <a:p>
            <a:endParaRPr lang="en-US" sz="2800" dirty="0">
              <a:solidFill>
                <a:srgbClr val="000000"/>
              </a:solidFill>
              <a:highlight>
                <a:srgbClr val="FFFFFF"/>
              </a:highlight>
              <a:latin typeface="Consolas" charset="0"/>
            </a:endParaRPr>
          </a:p>
          <a:p>
            <a:endParaRPr lang="en-US" sz="2800" dirty="0">
              <a:solidFill>
                <a:srgbClr val="000000"/>
              </a:solidFill>
              <a:highlight>
                <a:srgbClr val="FFFFFF"/>
              </a:highlight>
              <a:latin typeface="Consolas" charset="0"/>
            </a:endParaRPr>
          </a:p>
          <a:p>
            <a:endParaRPr lang="en-US" sz="2800" dirty="0">
              <a:solidFill>
                <a:srgbClr val="000000"/>
              </a:solidFill>
              <a:highlight>
                <a:srgbClr val="FFFFFF"/>
              </a:highlight>
              <a:latin typeface="Consolas" charset="0"/>
            </a:endParaRPr>
          </a:p>
          <a:p>
            <a:pPr lvl="0"/>
            <a:r>
              <a:rPr lang="en-US" sz="2800" dirty="0">
                <a:solidFill>
                  <a:srgbClr val="000000"/>
                </a:solidFill>
                <a:highlight>
                  <a:srgbClr val="FFFFFF"/>
                </a:highlight>
                <a:latin typeface="Consolas" charset="0"/>
              </a:rPr>
              <a:t>}</a:t>
            </a:r>
            <a:endParaRPr lang="en-US" sz="2800" dirty="0"/>
          </a:p>
          <a:p>
            <a:endParaRPr lang="en-US" sz="2800" dirty="0">
              <a:solidFill>
                <a:srgbClr val="000000"/>
              </a:solidFill>
              <a:highlight>
                <a:srgbClr val="FFFFFF"/>
              </a:highlight>
              <a:latin typeface="Consolas" charset="0"/>
            </a:endParaRPr>
          </a:p>
          <a:p>
            <a:r>
              <a:rPr lang="en-US" sz="2800" dirty="0">
                <a:solidFill>
                  <a:srgbClr val="000000"/>
                </a:solidFill>
                <a:highlight>
                  <a:srgbClr val="FFFFFF"/>
                </a:highlight>
                <a:latin typeface="Consolas" charset="0"/>
              </a:rPr>
              <a:t> </a:t>
            </a:r>
          </a:p>
        </p:txBody>
      </p:sp>
      <p:sp>
        <p:nvSpPr>
          <p:cNvPr id="2" name="Rectangle 1"/>
          <p:cNvSpPr/>
          <p:nvPr/>
        </p:nvSpPr>
        <p:spPr>
          <a:xfrm>
            <a:off x="300613" y="4891287"/>
            <a:ext cx="12006032" cy="972963"/>
          </a:xfrm>
          <a:prstGeom prst="rect">
            <a:avLst/>
          </a:prstGeom>
        </p:spPr>
        <p:txBody>
          <a:bodyPr wrap="square">
            <a:spAutoFit/>
          </a:bodyPr>
          <a:lstStyle/>
          <a:p>
            <a:pPr defTabSz="931352">
              <a:lnSpc>
                <a:spcPct val="90000"/>
              </a:lnSpc>
              <a:spcBef>
                <a:spcPct val="20000"/>
              </a:spcBef>
              <a:buClr>
                <a:srgbClr val="3C3C3C"/>
              </a:buClr>
              <a:buSzPct val="100000"/>
            </a:pPr>
            <a:r>
              <a:rPr lang="en-US" sz="2800" kern="0" dirty="0">
                <a:solidFill>
                  <a:srgbClr val="0000FF"/>
                </a:solidFill>
                <a:highlight>
                  <a:srgbClr val="FFFFFF"/>
                </a:highlight>
                <a:latin typeface="Consolas" charset="0"/>
                <a:cs typeface="Consolas" panose="020B0609020204030204" pitchFamily="49" charset="0"/>
              </a:rPr>
              <a:t>    await</a:t>
            </a:r>
            <a:r>
              <a:rPr lang="en-US" sz="2800" kern="0" dirty="0">
                <a:solidFill>
                  <a:srgbClr val="000000"/>
                </a:solidFill>
                <a:highlight>
                  <a:srgbClr val="FFFFFF"/>
                </a:highlight>
                <a:latin typeface="Consolas" charset="0"/>
                <a:cs typeface="Consolas" panose="020B0609020204030204" pitchFamily="49" charset="0"/>
              </a:rPr>
              <a:t> </a:t>
            </a:r>
            <a:r>
              <a:rPr lang="en-US" sz="2800" kern="0" dirty="0" err="1">
                <a:solidFill>
                  <a:srgbClr val="000000"/>
                </a:solidFill>
                <a:highlight>
                  <a:srgbClr val="FFFFFF"/>
                </a:highlight>
                <a:latin typeface="Consolas" charset="0"/>
                <a:cs typeface="Consolas" panose="020B0609020204030204" pitchFamily="49" charset="0"/>
              </a:rPr>
              <a:t>MobileService.SyncContext.InitializeAsync</a:t>
            </a:r>
            <a:r>
              <a:rPr lang="en-US" sz="2800" kern="0" dirty="0">
                <a:solidFill>
                  <a:srgbClr val="000000"/>
                </a:solidFill>
                <a:highlight>
                  <a:srgbClr val="FFFFFF"/>
                </a:highlight>
                <a:latin typeface="Consolas" charset="0"/>
                <a:cs typeface="Consolas" panose="020B0609020204030204" pitchFamily="49" charset="0"/>
              </a:rPr>
              <a:t>(</a:t>
            </a:r>
            <a:r>
              <a:rPr lang="en-US" sz="2800" kern="0" dirty="0" err="1">
                <a:solidFill>
                  <a:srgbClr val="000000"/>
                </a:solidFill>
                <a:highlight>
                  <a:srgbClr val="FFFFFF"/>
                </a:highlight>
                <a:latin typeface="Consolas" charset="0"/>
                <a:cs typeface="Consolas" panose="020B0609020204030204" pitchFamily="49" charset="0"/>
              </a:rPr>
              <a:t>db</a:t>
            </a:r>
            <a:r>
              <a:rPr lang="en-US" sz="2800" kern="0" dirty="0">
                <a:solidFill>
                  <a:srgbClr val="000000"/>
                </a:solidFill>
                <a:highlight>
                  <a:srgbClr val="FFFFFF"/>
                </a:highlight>
                <a:latin typeface="Consolas" charset="0"/>
                <a:cs typeface="Consolas" panose="020B0609020204030204" pitchFamily="49" charset="0"/>
              </a:rPr>
              <a:t>); </a:t>
            </a:r>
          </a:p>
          <a:p>
            <a:pPr defTabSz="931352">
              <a:lnSpc>
                <a:spcPct val="90000"/>
              </a:lnSpc>
              <a:spcBef>
                <a:spcPct val="20000"/>
              </a:spcBef>
              <a:buClr>
                <a:srgbClr val="3C3C3C"/>
              </a:buClr>
              <a:buSzPct val="100000"/>
            </a:pPr>
            <a:r>
              <a:rPr lang="en-US" sz="2800" kern="0" dirty="0">
                <a:solidFill>
                  <a:srgbClr val="000000"/>
                </a:solidFill>
                <a:highlight>
                  <a:srgbClr val="FFFFFF"/>
                </a:highlight>
                <a:latin typeface="Consolas" charset="0"/>
                <a:cs typeface="Consolas" panose="020B0609020204030204" pitchFamily="49" charset="0"/>
              </a:rPr>
              <a:t>    </a:t>
            </a:r>
            <a:r>
              <a:rPr lang="en-US" sz="2800" kern="0" dirty="0" err="1">
                <a:solidFill>
                  <a:srgbClr val="000000"/>
                </a:solidFill>
                <a:highlight>
                  <a:srgbClr val="FFFFFF"/>
                </a:highlight>
                <a:latin typeface="Consolas" charset="0"/>
                <a:cs typeface="Consolas" panose="020B0609020204030204" pitchFamily="49" charset="0"/>
              </a:rPr>
              <a:t>syncTable</a:t>
            </a:r>
            <a:r>
              <a:rPr lang="en-US" sz="2800" kern="0" dirty="0">
                <a:solidFill>
                  <a:srgbClr val="000000"/>
                </a:solidFill>
                <a:highlight>
                  <a:srgbClr val="FFFFFF"/>
                </a:highlight>
                <a:latin typeface="Consolas" charset="0"/>
                <a:cs typeface="Consolas" panose="020B0609020204030204" pitchFamily="49" charset="0"/>
              </a:rPr>
              <a:t> = </a:t>
            </a:r>
            <a:r>
              <a:rPr lang="en-US" sz="2800" kern="0" dirty="0" err="1">
                <a:solidFill>
                  <a:srgbClr val="000000"/>
                </a:solidFill>
                <a:highlight>
                  <a:srgbClr val="FFFFFF"/>
                </a:highlight>
                <a:latin typeface="Consolas" charset="0"/>
                <a:cs typeface="Consolas" panose="020B0609020204030204" pitchFamily="49" charset="0"/>
              </a:rPr>
              <a:t>MobileService.GetSyncTable</a:t>
            </a:r>
            <a:r>
              <a:rPr lang="en-US" sz="2800" kern="0" dirty="0">
                <a:solidFill>
                  <a:srgbClr val="000000"/>
                </a:solidFill>
                <a:highlight>
                  <a:srgbClr val="FFFFFF"/>
                </a:highlight>
                <a:latin typeface="Consolas" charset="0"/>
                <a:cs typeface="Consolas" panose="020B0609020204030204" pitchFamily="49" charset="0"/>
              </a:rPr>
              <a:t>&lt;</a:t>
            </a:r>
            <a:r>
              <a:rPr lang="en-US" sz="2800" kern="0" dirty="0" err="1">
                <a:solidFill>
                  <a:srgbClr val="2B91AF"/>
                </a:solidFill>
                <a:highlight>
                  <a:srgbClr val="FFFFFF"/>
                </a:highlight>
                <a:latin typeface="Consolas" charset="0"/>
              </a:rPr>
              <a:t>TodoItem</a:t>
            </a:r>
            <a:r>
              <a:rPr lang="en-US" sz="2800" kern="0" dirty="0">
                <a:solidFill>
                  <a:srgbClr val="000000"/>
                </a:solidFill>
                <a:highlight>
                  <a:srgbClr val="FFFFFF"/>
                </a:highlight>
                <a:latin typeface="Consolas" charset="0"/>
                <a:cs typeface="Consolas" panose="020B0609020204030204" pitchFamily="49" charset="0"/>
              </a:rPr>
              <a:t>&gt;();	</a:t>
            </a:r>
          </a:p>
        </p:txBody>
      </p:sp>
    </p:spTree>
    <p:extLst>
      <p:ext uri="{BB962C8B-B14F-4D97-AF65-F5344CB8AC3E}">
        <p14:creationId xmlns:p14="http://schemas.microsoft.com/office/powerpoint/2010/main" val="33758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Push </a:t>
            </a:r>
            <a:r>
              <a:rPr lang="ru-RU" dirty="0">
                <a:solidFill>
                  <a:srgbClr val="333333"/>
                </a:solidFill>
              </a:rPr>
              <a:t>и</a:t>
            </a:r>
            <a:r>
              <a:rPr lang="en-US" dirty="0">
                <a:solidFill>
                  <a:srgbClr val="333333"/>
                </a:solidFill>
              </a:rPr>
              <a:t> pull </a:t>
            </a:r>
            <a:r>
              <a:rPr lang="ru-RU" dirty="0">
                <a:solidFill>
                  <a:srgbClr val="333333"/>
                </a:solidFill>
              </a:rPr>
              <a:t>с синхронизацией таблиц</a:t>
            </a:r>
            <a:endParaRPr lang="en-US" dirty="0">
              <a:solidFill>
                <a:srgbClr val="333333"/>
              </a:solidFill>
            </a:endParaRPr>
          </a:p>
        </p:txBody>
      </p:sp>
      <p:sp>
        <p:nvSpPr>
          <p:cNvPr id="5" name="Text Placeholder 4"/>
          <p:cNvSpPr>
            <a:spLocks noGrp="1"/>
          </p:cNvSpPr>
          <p:nvPr>
            <p:ph type="body" sz="quarter" idx="10"/>
          </p:nvPr>
        </p:nvSpPr>
        <p:spPr>
          <a:xfrm>
            <a:off x="283158" y="1219424"/>
            <a:ext cx="12268469" cy="2709389"/>
          </a:xfrm>
        </p:spPr>
        <p:txBody>
          <a:bodyPr/>
          <a:lstStyle/>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FF"/>
                </a:solidFill>
                <a:ea typeface="Times New Roman" panose="02020603050405020304" pitchFamily="18" charset="0"/>
                <a:cs typeface="Courier New" panose="02070309020205020404" pitchFamily="49" charset="0"/>
              </a:rPr>
              <a:t>private</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FF"/>
                </a:solidFill>
                <a:ea typeface="Times New Roman" panose="02020603050405020304" pitchFamily="18" charset="0"/>
                <a:cs typeface="Courier New" panose="02070309020205020404" pitchFamily="49" charset="0"/>
              </a:rPr>
              <a:t>async</a:t>
            </a: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2B91AF"/>
                </a:solidFill>
                <a:ea typeface="Times New Roman" panose="02020603050405020304" pitchFamily="18" charset="0"/>
                <a:cs typeface="Courier New" panose="02070309020205020404" pitchFamily="49" charset="0"/>
              </a:rPr>
              <a:t>Task</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SyncAsync</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0000FF"/>
                </a:solidFill>
                <a:ea typeface="Times New Roman" panose="02020603050405020304" pitchFamily="18" charset="0"/>
                <a:cs typeface="Courier New" panose="02070309020205020404" pitchFamily="49" charset="0"/>
              </a:rPr>
              <a:t>await</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MobileService.SyncContext.PushAsync</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FF"/>
                </a:solidFill>
                <a:ea typeface="Times New Roman" panose="02020603050405020304" pitchFamily="18" charset="0"/>
                <a:cs typeface="Courier New" panose="02070309020205020404" pitchFamily="49" charset="0"/>
              </a:rPr>
              <a:t>var</a:t>
            </a:r>
            <a:r>
              <a:rPr lang="en-US" sz="2550" dirty="0">
                <a:solidFill>
                  <a:srgbClr val="000000"/>
                </a:solidFill>
                <a:ea typeface="Times New Roman" panose="02020603050405020304" pitchFamily="18" charset="0"/>
                <a:cs typeface="Courier New" panose="02070309020205020404" pitchFamily="49" charset="0"/>
              </a:rPr>
              <a:t> query = </a:t>
            </a:r>
            <a:r>
              <a:rPr lang="en-US" sz="2550" dirty="0" err="1">
                <a:solidFill>
                  <a:srgbClr val="000000"/>
                </a:solidFill>
                <a:ea typeface="Times New Roman" panose="02020603050405020304" pitchFamily="18" charset="0"/>
                <a:cs typeface="Courier New" panose="02070309020205020404" pitchFamily="49" charset="0"/>
              </a:rPr>
              <a:t>syncTable.CreateQuery</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0000FF"/>
                </a:solidFill>
                <a:ea typeface="Times New Roman" panose="02020603050405020304" pitchFamily="18" charset="0"/>
                <a:cs typeface="Courier New" panose="02070309020205020404" pitchFamily="49" charset="0"/>
              </a:rPr>
              <a:t>await</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syncTable.PullAsync</a:t>
            </a:r>
            <a:r>
              <a:rPr lang="en-US" sz="2550" dirty="0">
                <a:solidFill>
                  <a:srgbClr val="000000"/>
                </a:solidFill>
                <a:ea typeface="Times New Roman" panose="02020603050405020304" pitchFamily="18" charset="0"/>
                <a:cs typeface="Courier New" panose="02070309020205020404" pitchFamily="49" charset="0"/>
              </a:rPr>
              <a:t>(</a:t>
            </a:r>
            <a:r>
              <a:rPr lang="en-US" sz="2550" dirty="0">
                <a:solidFill>
                  <a:srgbClr val="A31515"/>
                </a:solidFill>
                <a:ea typeface="Times New Roman" panose="02020603050405020304" pitchFamily="18" charset="0"/>
                <a:cs typeface="Courier New" panose="02070309020205020404" pitchFamily="49" charset="0"/>
              </a:rPr>
              <a:t>"</a:t>
            </a:r>
            <a:r>
              <a:rPr lang="en-US" sz="2550" dirty="0" err="1">
                <a:solidFill>
                  <a:srgbClr val="A31515"/>
                </a:solidFill>
                <a:ea typeface="Times New Roman" panose="02020603050405020304" pitchFamily="18" charset="0"/>
                <a:cs typeface="Courier New" panose="02070309020205020404" pitchFamily="49" charset="0"/>
              </a:rPr>
              <a:t>todoItems</a:t>
            </a:r>
            <a:r>
              <a:rPr lang="en-US" sz="2550" dirty="0">
                <a:solidFill>
                  <a:srgbClr val="A31515"/>
                </a:solidFill>
                <a:ea typeface="Times New Roman" panose="02020603050405020304" pitchFamily="18" charset="0"/>
                <a:cs typeface="Courier New" panose="02070309020205020404" pitchFamily="49" charset="0"/>
              </a:rPr>
              <a:t>"</a:t>
            </a:r>
            <a:r>
              <a:rPr lang="en-US" sz="2550" dirty="0">
                <a:solidFill>
                  <a:srgbClr val="000000"/>
                </a:solidFill>
                <a:ea typeface="Times New Roman" panose="02020603050405020304" pitchFamily="18" charset="0"/>
                <a:cs typeface="Courier New" panose="02070309020205020404" pitchFamily="49" charset="0"/>
              </a:rPr>
              <a:t>, query);</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283158" y="4147104"/>
            <a:ext cx="12036183" cy="2054992"/>
          </a:xfrm>
          <a:prstGeom prst="rect">
            <a:avLst/>
          </a:prstGeom>
        </p:spPr>
        <p:txBody>
          <a:bodyPr wrap="square">
            <a:spAutoFit/>
          </a:bodyPr>
          <a:lstStyle/>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private</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Task</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InsertTodoItem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2550" kern="0"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await</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syncTable.InsertAsync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32384">
              <a:lnSpc>
                <a:spcPct val="90000"/>
              </a:lnSpc>
              <a:buSzPct val="90000"/>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await</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MobileService.SyncContext.PushAsync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gradFill>
                <a:gsLst>
                  <a:gs pos="1250">
                    <a:srgbClr val="000000"/>
                  </a:gs>
                  <a:gs pos="100000">
                    <a:srgbClr val="000000"/>
                  </a:gs>
                </a:gsLst>
                <a:lin ang="5400000" scaled="0"/>
              </a:gra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endParaRPr>
          </a:p>
        </p:txBody>
      </p:sp>
    </p:spTree>
    <p:extLst>
      <p:ext uri="{BB962C8B-B14F-4D97-AF65-F5344CB8AC3E}">
        <p14:creationId xmlns:p14="http://schemas.microsoft.com/office/powerpoint/2010/main" val="3673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solidFill>
                  <a:srgbClr val="333333"/>
                </a:solidFill>
              </a:rPr>
              <a:t>Запросы к локальной таблице</a:t>
            </a:r>
            <a:endParaRPr lang="en-US" dirty="0">
              <a:solidFill>
                <a:srgbClr val="333333"/>
              </a:solidFill>
            </a:endParaRPr>
          </a:p>
        </p:txBody>
      </p:sp>
      <p:sp>
        <p:nvSpPr>
          <p:cNvPr id="5" name="Text Placeholder 4"/>
          <p:cNvSpPr>
            <a:spLocks noGrp="1"/>
          </p:cNvSpPr>
          <p:nvPr>
            <p:ph type="body" sz="quarter" idx="10"/>
          </p:nvPr>
        </p:nvSpPr>
        <p:spPr>
          <a:xfrm>
            <a:off x="276324" y="1895251"/>
            <a:ext cx="12268469" cy="2810544"/>
          </a:xfrm>
        </p:spPr>
        <p:txBody>
          <a:bodyPr/>
          <a:lstStyle/>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FF"/>
                </a:solidFill>
                <a:ea typeface="Times New Roman" panose="02020603050405020304" pitchFamily="18" charset="0"/>
                <a:cs typeface="Courier New" panose="02070309020205020404" pitchFamily="49" charset="0"/>
              </a:rPr>
              <a:t>public</a:t>
            </a: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FF"/>
                </a:solidFill>
                <a:ea typeface="Times New Roman" panose="02020603050405020304" pitchFamily="18" charset="0"/>
                <a:cs typeface="Courier New" panose="02070309020205020404" pitchFamily="49" charset="0"/>
              </a:rPr>
              <a:t>async</a:t>
            </a: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2B91AF"/>
                </a:solidFill>
                <a:ea typeface="Times New Roman" panose="02020603050405020304" pitchFamily="18" charset="0"/>
                <a:cs typeface="Courier New" panose="02070309020205020404" pitchFamily="49" charset="0"/>
              </a:rPr>
              <a:t>Task</a:t>
            </a:r>
            <a:r>
              <a:rPr lang="en-US" sz="2652" dirty="0">
                <a:solidFill>
                  <a:srgbClr val="000000"/>
                </a:solidFill>
                <a:ea typeface="Times New Roman" panose="02020603050405020304" pitchFamily="18" charset="0"/>
                <a:cs typeface="Courier New" panose="02070309020205020404" pitchFamily="49" charset="0"/>
              </a:rPr>
              <a:t>&lt;</a:t>
            </a:r>
            <a:r>
              <a:rPr lang="en-US" sz="2652" dirty="0" err="1">
                <a:solidFill>
                  <a:srgbClr val="2B91AF"/>
                </a:solidFill>
                <a:ea typeface="Times New Roman" panose="02020603050405020304" pitchFamily="18" charset="0"/>
                <a:cs typeface="Courier New" panose="02070309020205020404" pitchFamily="49" charset="0"/>
              </a:rPr>
              <a:t>IEnumerable</a:t>
            </a:r>
            <a:r>
              <a:rPr lang="en-US" sz="2652" dirty="0">
                <a:solidFill>
                  <a:srgbClr val="000000"/>
                </a:solidFill>
                <a:ea typeface="Times New Roman" panose="02020603050405020304" pitchFamily="18" charset="0"/>
                <a:cs typeface="Courier New" panose="02070309020205020404" pitchFamily="49" charset="0"/>
              </a:rPr>
              <a:t>&lt;</a:t>
            </a:r>
            <a:r>
              <a:rPr lang="en-US" sz="2652" dirty="0" err="1">
                <a:solidFill>
                  <a:srgbClr val="2B91AF"/>
                </a:solidFill>
                <a:ea typeface="Times New Roman" panose="02020603050405020304" pitchFamily="18" charset="0"/>
                <a:cs typeface="Courier New" panose="02070309020205020404" pitchFamily="49" charset="0"/>
              </a:rPr>
              <a:t>TodoItem</a:t>
            </a:r>
            <a:r>
              <a:rPr lang="en-US" sz="2652" dirty="0">
                <a:solidFill>
                  <a:srgbClr val="000000"/>
                </a:solidFill>
                <a:ea typeface="Times New Roman" panose="02020603050405020304" pitchFamily="18" charset="0"/>
                <a:cs typeface="Courier New" panose="02070309020205020404" pitchFamily="49" charset="0"/>
              </a:rPr>
              <a:t>&gt;&gt; </a:t>
            </a:r>
            <a:r>
              <a:rPr lang="en-US" sz="2652" dirty="0" err="1">
                <a:solidFill>
                  <a:srgbClr val="000000"/>
                </a:solidFill>
                <a:ea typeface="Times New Roman" panose="02020603050405020304" pitchFamily="18" charset="0"/>
                <a:cs typeface="Courier New" panose="02070309020205020404" pitchFamily="49" charset="0"/>
              </a:rPr>
              <a:t>GetOpenItemsAsync</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0000FF"/>
                </a:solidFill>
                <a:ea typeface="Times New Roman" panose="02020603050405020304" pitchFamily="18" charset="0"/>
                <a:cs typeface="Courier New" panose="02070309020205020404" pitchFamily="49" charset="0"/>
              </a:rPr>
              <a:t>return</a:t>
            </a: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0000FF"/>
                </a:solidFill>
                <a:ea typeface="Times New Roman" panose="02020603050405020304" pitchFamily="18" charset="0"/>
                <a:cs typeface="Courier New" panose="02070309020205020404" pitchFamily="49" charset="0"/>
              </a:rPr>
              <a:t>await</a:t>
            </a: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00"/>
                </a:solidFill>
                <a:ea typeface="Times New Roman" panose="02020603050405020304" pitchFamily="18" charset="0"/>
                <a:cs typeface="Courier New" panose="02070309020205020404" pitchFamily="49" charset="0"/>
              </a:rPr>
              <a:t>syncTable</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.Where(item =&gt; </a:t>
            </a:r>
            <a:r>
              <a:rPr lang="en-US" sz="2652" dirty="0" err="1">
                <a:solidFill>
                  <a:srgbClr val="000000"/>
                </a:solidFill>
                <a:ea typeface="Times New Roman" panose="02020603050405020304" pitchFamily="18" charset="0"/>
                <a:cs typeface="Courier New" panose="02070309020205020404" pitchFamily="49" charset="0"/>
              </a:rPr>
              <a:t>item.Complete</a:t>
            </a:r>
            <a:r>
              <a:rPr lang="en-US" sz="2652" dirty="0">
                <a:solidFill>
                  <a:srgbClr val="000000"/>
                </a:solidFill>
                <a:ea typeface="Times New Roman" panose="02020603050405020304" pitchFamily="18" charset="0"/>
                <a:cs typeface="Courier New" panose="02070309020205020404" pitchFamily="49" charset="0"/>
              </a:rPr>
              <a:t> == </a:t>
            </a:r>
            <a:r>
              <a:rPr lang="en-US" sz="2652" dirty="0">
                <a:solidFill>
                  <a:srgbClr val="0000FF"/>
                </a:solidFill>
                <a:ea typeface="Times New Roman" panose="02020603050405020304" pitchFamily="18" charset="0"/>
                <a:cs typeface="Courier New" panose="02070309020205020404" pitchFamily="49" charset="0"/>
              </a:rPr>
              <a:t>false</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00"/>
                </a:solidFill>
                <a:ea typeface="Times New Roman" panose="02020603050405020304" pitchFamily="18" charset="0"/>
                <a:cs typeface="Courier New" panose="02070309020205020404" pitchFamily="49" charset="0"/>
              </a:rPr>
              <a:t>ToEnumerableAsync</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2652"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7114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6"/>
            <a:ext cx="11883829" cy="3213187"/>
          </a:xfrm>
        </p:spPr>
        <p:txBody>
          <a:bodyPr/>
          <a:lstStyle/>
          <a:p>
            <a:r>
              <a:rPr lang="ru-RU" dirty="0"/>
              <a:t>Обеспечиваем безопасность с помощью</a:t>
            </a:r>
            <a:r>
              <a:rPr lang="en-US" dirty="0"/>
              <a:t> </a:t>
            </a:r>
            <a:r>
              <a:rPr lang="ru-RU" dirty="0"/>
              <a:t>готовых</a:t>
            </a:r>
            <a:r>
              <a:rPr lang="en-US" dirty="0"/>
              <a:t> authentication providers</a:t>
            </a:r>
          </a:p>
          <a:p>
            <a:pPr lvl="1"/>
            <a:r>
              <a:rPr lang="en-US" dirty="0">
                <a:latin typeface="+mj-lt"/>
              </a:rPr>
              <a:t>Facebook</a:t>
            </a:r>
          </a:p>
          <a:p>
            <a:pPr lvl="1"/>
            <a:r>
              <a:rPr lang="en-US" dirty="0">
                <a:latin typeface="+mj-lt"/>
              </a:rPr>
              <a:t>Twitter</a:t>
            </a:r>
          </a:p>
          <a:p>
            <a:pPr lvl="1"/>
            <a:r>
              <a:rPr lang="en-US" dirty="0">
                <a:latin typeface="+mj-lt"/>
              </a:rPr>
              <a:t>Google</a:t>
            </a:r>
          </a:p>
          <a:p>
            <a:pPr lvl="1"/>
            <a:r>
              <a:rPr lang="en-US" dirty="0">
                <a:latin typeface="+mj-lt"/>
              </a:rPr>
              <a:t>Microsoft</a:t>
            </a:r>
          </a:p>
          <a:p>
            <a:pPr lvl="1"/>
            <a:r>
              <a:rPr lang="en-US" dirty="0">
                <a:latin typeface="+mj-lt"/>
              </a:rPr>
              <a:t>Azure AD</a:t>
            </a:r>
          </a:p>
        </p:txBody>
      </p:sp>
      <p:sp>
        <p:nvSpPr>
          <p:cNvPr id="3" name="Title 2"/>
          <p:cNvSpPr>
            <a:spLocks noGrp="1"/>
          </p:cNvSpPr>
          <p:nvPr>
            <p:ph type="title"/>
          </p:nvPr>
        </p:nvSpPr>
        <p:spPr/>
        <p:txBody>
          <a:bodyPr/>
          <a:lstStyle/>
          <a:p>
            <a:r>
              <a:rPr lang="ru-RU" dirty="0"/>
              <a:t>Пользовательская аутентификация</a:t>
            </a:r>
            <a:endParaRPr lang="en-US" dirty="0"/>
          </a:p>
        </p:txBody>
      </p:sp>
    </p:spTree>
    <p:extLst>
      <p:ext uri="{BB962C8B-B14F-4D97-AF65-F5344CB8AC3E}">
        <p14:creationId xmlns:p14="http://schemas.microsoft.com/office/powerpoint/2010/main" val="16989031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Значительно Больше</a:t>
            </a:r>
            <a:endParaRPr lang="en-US" dirty="0"/>
          </a:p>
        </p:txBody>
      </p:sp>
    </p:spTree>
    <p:extLst>
      <p:ext uri="{BB962C8B-B14F-4D97-AF65-F5344CB8AC3E}">
        <p14:creationId xmlns:p14="http://schemas.microsoft.com/office/powerpoint/2010/main" val="1611539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ru-RU" dirty="0"/>
              <a:t>Влад Билык</a:t>
            </a:r>
          </a:p>
          <a:p>
            <a:r>
              <a:rPr lang="ru-RU" dirty="0"/>
              <a:t>С</a:t>
            </a:r>
            <a:r>
              <a:rPr lang="en-US" dirty="0"/>
              <a:t># </a:t>
            </a:r>
            <a:r>
              <a:rPr lang="ru-RU" dirty="0"/>
              <a:t>разработчик</a:t>
            </a:r>
            <a:endParaRPr lang="en-US" dirty="0"/>
          </a:p>
        </p:txBody>
      </p:sp>
      <p:sp>
        <p:nvSpPr>
          <p:cNvPr id="3" name="Title 2"/>
          <p:cNvSpPr>
            <a:spLocks noGrp="1"/>
          </p:cNvSpPr>
          <p:nvPr>
            <p:ph type="title"/>
          </p:nvPr>
        </p:nvSpPr>
        <p:spPr/>
        <p:txBody>
          <a:bodyPr/>
          <a:lstStyle/>
          <a:p>
            <a:r>
              <a:rPr lang="ru-RU" dirty="0"/>
              <a:t>Разработка</a:t>
            </a:r>
            <a:r>
              <a:rPr lang="en-US" dirty="0"/>
              <a:t> </a:t>
            </a:r>
            <a:r>
              <a:rPr lang="ru-RU" dirty="0"/>
              <a:t>приложений</a:t>
            </a:r>
            <a:r>
              <a:rPr lang="en-US" dirty="0"/>
              <a:t> c </a:t>
            </a:r>
            <a:r>
              <a:rPr lang="ru-RU" dirty="0"/>
              <a:t>помощью</a:t>
            </a:r>
            <a:r>
              <a:rPr lang="en-US" dirty="0"/>
              <a:t> Azure Mobile Apps</a:t>
            </a:r>
          </a:p>
        </p:txBody>
      </p:sp>
    </p:spTree>
    <p:extLst>
      <p:ext uri="{BB962C8B-B14F-4D97-AF65-F5344CB8AC3E}">
        <p14:creationId xmlns:p14="http://schemas.microsoft.com/office/powerpoint/2010/main" val="750258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Push </a:t>
            </a:r>
            <a:r>
              <a:rPr lang="ru-RU" dirty="0"/>
              <a:t>уведомления и </a:t>
            </a:r>
            <a:r>
              <a:rPr lang="en-US" dirty="0"/>
              <a:t>Notification Hub</a:t>
            </a:r>
          </a:p>
        </p:txBody>
      </p:sp>
      <p:pic>
        <p:nvPicPr>
          <p:cNvPr id="25" name="Picture 24"/>
          <p:cNvPicPr>
            <a:picLocks noChangeAspect="1"/>
          </p:cNvPicPr>
          <p:nvPr/>
        </p:nvPicPr>
        <p:blipFill>
          <a:blip r:embed="rId3"/>
          <a:stretch>
            <a:fillRect/>
          </a:stretch>
        </p:blipFill>
        <p:spPr>
          <a:xfrm>
            <a:off x="3646339" y="2019740"/>
            <a:ext cx="1122647" cy="920689"/>
          </a:xfrm>
          <a:prstGeom prst="rect">
            <a:avLst/>
          </a:prstGeom>
        </p:spPr>
      </p:pic>
      <p:grpSp>
        <p:nvGrpSpPr>
          <p:cNvPr id="29" name="Group 28"/>
          <p:cNvGrpSpPr/>
          <p:nvPr/>
        </p:nvGrpSpPr>
        <p:grpSpPr>
          <a:xfrm>
            <a:off x="3414158" y="4556386"/>
            <a:ext cx="1613104" cy="1438876"/>
            <a:chOff x="1902085" y="4438039"/>
            <a:chExt cx="1581843" cy="1410991"/>
          </a:xfrm>
        </p:grpSpPr>
        <p:sp>
          <p:nvSpPr>
            <p:cNvPr id="8" name="Freeform 80"/>
            <p:cNvSpPr>
              <a:spLocks noEditPoints="1"/>
            </p:cNvSpPr>
            <p:nvPr/>
          </p:nvSpPr>
          <p:spPr bwMode="auto">
            <a:xfrm>
              <a:off x="2245371" y="4438039"/>
              <a:ext cx="869688" cy="91427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0070C0"/>
            </a:solidFill>
            <a:ln>
              <a:noFill/>
            </a:ln>
          </p:spPr>
          <p:txBody>
            <a:bodyPr vert="horz" wrap="square" lIns="95089" tIns="47544" rIns="95089" bIns="47544" numCol="1" anchor="t" anchorCtr="0" compatLnSpc="1">
              <a:prstTxWarp prst="textNoShape">
                <a:avLst/>
              </a:prstTxWarp>
            </a:bodyPr>
            <a:lstStyle/>
            <a:p>
              <a:pPr defTabSz="914224"/>
              <a:endParaRPr lang="en-US" sz="1351" kern="0" dirty="0">
                <a:solidFill>
                  <a:prstClr val="white"/>
                </a:solidFill>
              </a:endParaRPr>
            </a:p>
          </p:txBody>
        </p:sp>
        <p:sp>
          <p:nvSpPr>
            <p:cNvPr id="26" name="TextBox 25"/>
            <p:cNvSpPr txBox="1"/>
            <p:nvPr/>
          </p:nvSpPr>
          <p:spPr>
            <a:xfrm>
              <a:off x="1902085" y="5327541"/>
              <a:ext cx="1581843" cy="521489"/>
            </a:xfrm>
            <a:prstGeom prst="rect">
              <a:avLst/>
            </a:prstGeom>
            <a:noFill/>
          </p:spPr>
          <p:txBody>
            <a:bodyPr wrap="none" lIns="186494" tIns="149196" rIns="186494" bIns="149196" rtlCol="0">
              <a:spAutoFit/>
            </a:bodyPr>
            <a:lstStyle/>
            <a:p>
              <a:pPr defTabSz="914224">
                <a:lnSpc>
                  <a:spcPct val="90000"/>
                </a:lnSpc>
                <a:spcAft>
                  <a:spcPts val="612"/>
                </a:spcAft>
              </a:pPr>
              <a:r>
                <a:rPr lang="en-US" sz="1632" kern="0" dirty="0">
                  <a:gradFill>
                    <a:gsLst>
                      <a:gs pos="2917">
                        <a:schemeClr val="tx1"/>
                      </a:gs>
                      <a:gs pos="30000">
                        <a:schemeClr val="tx1"/>
                      </a:gs>
                    </a:gsLst>
                    <a:lin ang="5400000" scaled="0"/>
                  </a:gradFill>
                </a:rPr>
                <a:t>App Backend</a:t>
              </a:r>
            </a:p>
          </p:txBody>
        </p:sp>
      </p:grpSp>
      <p:grpSp>
        <p:nvGrpSpPr>
          <p:cNvPr id="28" name="Group 27"/>
          <p:cNvGrpSpPr/>
          <p:nvPr/>
        </p:nvGrpSpPr>
        <p:grpSpPr>
          <a:xfrm>
            <a:off x="7222575" y="1813072"/>
            <a:ext cx="2586406" cy="1786089"/>
            <a:chOff x="4183300" y="2238115"/>
            <a:chExt cx="2536282" cy="1751476"/>
          </a:xfrm>
        </p:grpSpPr>
        <p:sp>
          <p:nvSpPr>
            <p:cNvPr id="6" name="Freeform 61"/>
            <p:cNvSpPr>
              <a:spLocks noEditPoints="1"/>
            </p:cNvSpPr>
            <p:nvPr/>
          </p:nvSpPr>
          <p:spPr bwMode="auto">
            <a:xfrm>
              <a:off x="4987558" y="2238115"/>
              <a:ext cx="853753" cy="107946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2B84D2"/>
            </a:solidFill>
            <a:ln>
              <a:noFill/>
            </a:ln>
          </p:spPr>
          <p:txBody>
            <a:bodyPr vert="horz" wrap="square" lIns="126787" tIns="63394" rIns="126787" bIns="63394" numCol="1" anchor="t" anchorCtr="0" compatLnSpc="1">
              <a:prstTxWarp prst="textNoShape">
                <a:avLst/>
              </a:prstTxWarp>
            </a:bodyPr>
            <a:lstStyle/>
            <a:p>
              <a:pPr defTabSz="950766"/>
              <a:endParaRPr lang="en-US" sz="1942" kern="0" dirty="0">
                <a:solidFill>
                  <a:prstClr val="white"/>
                </a:solidFill>
              </a:endParaRPr>
            </a:p>
          </p:txBody>
        </p:sp>
        <p:sp>
          <p:nvSpPr>
            <p:cNvPr id="27" name="TextBox 26"/>
            <p:cNvSpPr txBox="1"/>
            <p:nvPr/>
          </p:nvSpPr>
          <p:spPr>
            <a:xfrm>
              <a:off x="4183300" y="3242079"/>
              <a:ext cx="2536282" cy="747512"/>
            </a:xfrm>
            <a:prstGeom prst="rect">
              <a:avLst/>
            </a:prstGeom>
            <a:noFill/>
          </p:spPr>
          <p:txBody>
            <a:bodyPr wrap="square" lIns="186494" tIns="149196" rIns="186494" bIns="149196" rtlCol="0">
              <a:spAutoFit/>
            </a:bodyPr>
            <a:lstStyle/>
            <a:p>
              <a:pPr algn="ctr" defTabSz="914224">
                <a:lnSpc>
                  <a:spcPct val="90000"/>
                </a:lnSpc>
                <a:spcAft>
                  <a:spcPts val="612"/>
                </a:spcAft>
              </a:pPr>
              <a:r>
                <a:rPr lang="en-US" sz="1632" kern="0" dirty="0">
                  <a:gradFill>
                    <a:gsLst>
                      <a:gs pos="2917">
                        <a:schemeClr val="tx1"/>
                      </a:gs>
                      <a:gs pos="30000">
                        <a:schemeClr val="tx1"/>
                      </a:gs>
                    </a:gsLst>
                    <a:lin ang="5400000" scaled="0"/>
                  </a:gradFill>
                </a:rPr>
                <a:t>Platform Notification Service</a:t>
              </a:r>
            </a:p>
          </p:txBody>
        </p:sp>
      </p:grpSp>
      <p:grpSp>
        <p:nvGrpSpPr>
          <p:cNvPr id="34" name="Group 33"/>
          <p:cNvGrpSpPr/>
          <p:nvPr/>
        </p:nvGrpSpPr>
        <p:grpSpPr>
          <a:xfrm>
            <a:off x="7546608" y="4877513"/>
            <a:ext cx="1938340" cy="1024303"/>
            <a:chOff x="3138772" y="5211511"/>
            <a:chExt cx="1900775" cy="1004452"/>
          </a:xfrm>
        </p:grpSpPr>
        <p:pic>
          <p:nvPicPr>
            <p:cNvPr id="35" name="Picture 34"/>
            <p:cNvPicPr>
              <a:picLocks noChangeAspect="1"/>
            </p:cNvPicPr>
            <p:nvPr/>
          </p:nvPicPr>
          <p:blipFill>
            <a:blip r:embed="rId4"/>
            <a:stretch>
              <a:fillRect/>
            </a:stretch>
          </p:blipFill>
          <p:spPr>
            <a:xfrm>
              <a:off x="3720057" y="5211511"/>
              <a:ext cx="660450" cy="660960"/>
            </a:xfrm>
            <a:prstGeom prst="rect">
              <a:avLst/>
            </a:prstGeom>
          </p:spPr>
        </p:pic>
        <p:sp>
          <p:nvSpPr>
            <p:cNvPr id="37" name="TextBox 36"/>
            <p:cNvSpPr txBox="1"/>
            <p:nvPr/>
          </p:nvSpPr>
          <p:spPr>
            <a:xfrm>
              <a:off x="3138772" y="5872471"/>
              <a:ext cx="1900775" cy="343492"/>
            </a:xfrm>
            <a:prstGeom prst="rect">
              <a:avLst/>
            </a:prstGeom>
            <a:noFill/>
          </p:spPr>
          <p:txBody>
            <a:bodyPr wrap="square" rtlCol="0">
              <a:spAutoFit/>
            </a:bodyPr>
            <a:lstStyle/>
            <a:p>
              <a:pPr algn="ctr" defTabSz="914224"/>
              <a:r>
                <a:rPr lang="en-US" sz="1632" kern="0" dirty="0">
                  <a:solidFill>
                    <a:sysClr val="windowText" lastClr="000000"/>
                  </a:solidFill>
                </a:rPr>
                <a:t>Notification Hub</a:t>
              </a:r>
            </a:p>
          </p:txBody>
        </p:sp>
      </p:grpSp>
      <p:sp>
        <p:nvSpPr>
          <p:cNvPr id="15" name="TextBox 14"/>
          <p:cNvSpPr txBox="1"/>
          <p:nvPr/>
        </p:nvSpPr>
        <p:spPr>
          <a:xfrm>
            <a:off x="7312785" y="5946110"/>
            <a:ext cx="3711319" cy="531795"/>
          </a:xfrm>
          <a:prstGeom prst="rect">
            <a:avLst/>
          </a:prstGeom>
          <a:noFill/>
        </p:spPr>
        <p:txBody>
          <a:bodyPr wrap="none" lIns="186494" tIns="149196" rIns="186494" bIns="149196" rtlCol="0">
            <a:spAutoFit/>
          </a:bodyPr>
          <a:lstStyle/>
          <a:p>
            <a:pPr marL="291380" indent="-291380" defTabSz="914224">
              <a:lnSpc>
                <a:spcPct val="90000"/>
              </a:lnSpc>
              <a:spcAft>
                <a:spcPts val="612"/>
              </a:spcAft>
              <a:buFont typeface="Arial" panose="020B0604020202020204" pitchFamily="34" charset="0"/>
              <a:buChar char="•"/>
            </a:pPr>
            <a:r>
              <a:rPr lang="en-US" sz="1632" kern="0" dirty="0">
                <a:solidFill>
                  <a:schemeClr val="accent5"/>
                </a:solidFill>
              </a:rPr>
              <a:t>Maps between tags and handles</a:t>
            </a:r>
          </a:p>
        </p:txBody>
      </p:sp>
      <p:grpSp>
        <p:nvGrpSpPr>
          <p:cNvPr id="69" name="Group 68"/>
          <p:cNvGrpSpPr/>
          <p:nvPr/>
        </p:nvGrpSpPr>
        <p:grpSpPr>
          <a:xfrm>
            <a:off x="4857862" y="2636654"/>
            <a:ext cx="2717688" cy="502990"/>
            <a:chOff x="4761989" y="2585070"/>
            <a:chExt cx="2665020" cy="493242"/>
          </a:xfrm>
        </p:grpSpPr>
        <p:sp>
          <p:nvSpPr>
            <p:cNvPr id="32" name="TextBox 31"/>
            <p:cNvSpPr txBox="1"/>
            <p:nvPr/>
          </p:nvSpPr>
          <p:spPr>
            <a:xfrm>
              <a:off x="5218646" y="2585070"/>
              <a:ext cx="1869955" cy="49324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bg2">
                      <a:lumMod val="50000"/>
                    </a:schemeClr>
                  </a:solidFill>
                  <a:latin typeface="Segoe UI Semibold" panose="020B0702040204020203" pitchFamily="34" charset="0"/>
                  <a:cs typeface="Segoe UI Semibold" panose="020B0702040204020203" pitchFamily="34" charset="0"/>
                </a:rPr>
                <a:t>1. Get PNS handle</a:t>
              </a:r>
            </a:p>
          </p:txBody>
        </p:sp>
        <p:cxnSp>
          <p:nvCxnSpPr>
            <p:cNvPr id="20" name="Straight Arrow Connector 19"/>
            <p:cNvCxnSpPr/>
            <p:nvPr/>
          </p:nvCxnSpPr>
          <p:spPr>
            <a:xfrm flipH="1">
              <a:off x="4761989" y="2585070"/>
              <a:ext cx="2665020" cy="0"/>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4860576" y="1902044"/>
            <a:ext cx="2717688" cy="502959"/>
            <a:chOff x="4764650" y="1864696"/>
            <a:chExt cx="2665020" cy="493212"/>
          </a:xfrm>
        </p:grpSpPr>
        <p:sp>
          <p:nvSpPr>
            <p:cNvPr id="48" name="TextBox 47"/>
            <p:cNvSpPr txBox="1"/>
            <p:nvPr/>
          </p:nvSpPr>
          <p:spPr>
            <a:xfrm>
              <a:off x="5201903" y="1864696"/>
              <a:ext cx="1791709"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3">
                      <a:lumMod val="90000"/>
                    </a:schemeClr>
                  </a:solidFill>
                  <a:latin typeface="Segoe UI Semibold" panose="020B0702040204020203" pitchFamily="34" charset="0"/>
                  <a:cs typeface="Segoe UI Semibold" panose="020B0702040204020203" pitchFamily="34" charset="0"/>
                </a:rPr>
                <a:t>4. Send to device</a:t>
              </a:r>
            </a:p>
          </p:txBody>
        </p:sp>
        <p:cxnSp>
          <p:nvCxnSpPr>
            <p:cNvPr id="57" name="Straight Arrow Connector 56"/>
            <p:cNvCxnSpPr/>
            <p:nvPr/>
          </p:nvCxnSpPr>
          <p:spPr>
            <a:xfrm flipH="1">
              <a:off x="4764650" y="2280970"/>
              <a:ext cx="2665020" cy="0"/>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306681" y="2936810"/>
            <a:ext cx="2048977" cy="1499284"/>
            <a:chOff x="2260249" y="2879408"/>
            <a:chExt cx="2009268" cy="1470229"/>
          </a:xfrm>
        </p:grpSpPr>
        <p:cxnSp>
          <p:nvCxnSpPr>
            <p:cNvPr id="59" name="Straight Arrow Connector 58"/>
            <p:cNvCxnSpPr/>
            <p:nvPr/>
          </p:nvCxnSpPr>
          <p:spPr>
            <a:xfrm>
              <a:off x="4124391" y="2879408"/>
              <a:ext cx="0" cy="1470229"/>
            </a:xfrm>
            <a:prstGeom prst="straightConnector1">
              <a:avLst/>
            </a:prstGeom>
            <a:ln w="28575">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260249" y="3537571"/>
              <a:ext cx="2009268"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4">
                      <a:lumMod val="75000"/>
                    </a:schemeClr>
                  </a:solidFill>
                  <a:latin typeface="Segoe UI Semibold" panose="020B0702040204020203" pitchFamily="34" charset="0"/>
                  <a:cs typeface="Segoe UI Semibold" panose="020B0702040204020203" pitchFamily="34" charset="0"/>
                </a:rPr>
                <a:t>2. Store PNS handle</a:t>
              </a:r>
            </a:p>
          </p:txBody>
        </p:sp>
      </p:grpSp>
      <p:grpSp>
        <p:nvGrpSpPr>
          <p:cNvPr id="62" name="Group 61"/>
          <p:cNvGrpSpPr/>
          <p:nvPr/>
        </p:nvGrpSpPr>
        <p:grpSpPr>
          <a:xfrm>
            <a:off x="8420051" y="3470557"/>
            <a:ext cx="2392195" cy="1264820"/>
            <a:chOff x="3481510" y="4656212"/>
            <a:chExt cx="2345835" cy="1240308"/>
          </a:xfrm>
        </p:grpSpPr>
        <p:cxnSp>
          <p:nvCxnSpPr>
            <p:cNvPr id="63" name="Straight Arrow Connector 62"/>
            <p:cNvCxnSpPr/>
            <p:nvPr/>
          </p:nvCxnSpPr>
          <p:spPr>
            <a:xfrm flipV="1">
              <a:off x="3536505" y="4656212"/>
              <a:ext cx="0" cy="1240308"/>
            </a:xfrm>
            <a:prstGeom prst="straightConnector1">
              <a:avLst/>
            </a:prstGeom>
            <a:ln w="285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81510" y="4867922"/>
              <a:ext cx="2345835" cy="767903"/>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3b. Request notification</a:t>
              </a:r>
            </a:p>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      Use device handles</a:t>
              </a:r>
            </a:p>
          </p:txBody>
        </p:sp>
      </p:grpSp>
      <p:grpSp>
        <p:nvGrpSpPr>
          <p:cNvPr id="75" name="Group 74"/>
          <p:cNvGrpSpPr/>
          <p:nvPr/>
        </p:nvGrpSpPr>
        <p:grpSpPr>
          <a:xfrm>
            <a:off x="4979374" y="4909349"/>
            <a:ext cx="2598891" cy="923868"/>
            <a:chOff x="4881145" y="4813720"/>
            <a:chExt cx="2548525" cy="905964"/>
          </a:xfrm>
        </p:grpSpPr>
        <p:cxnSp>
          <p:nvCxnSpPr>
            <p:cNvPr id="38" name="Straight Arrow Connector 37"/>
            <p:cNvCxnSpPr/>
            <p:nvPr/>
          </p:nvCxnSpPr>
          <p:spPr>
            <a:xfrm>
              <a:off x="4881145" y="5260771"/>
              <a:ext cx="2548525" cy="0"/>
            </a:xfrm>
            <a:prstGeom prst="straightConnector1">
              <a:avLst/>
            </a:prstGeom>
            <a:ln w="285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881145" y="4813720"/>
              <a:ext cx="2331407"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3a. Request notification</a:t>
              </a:r>
            </a:p>
          </p:txBody>
        </p:sp>
        <p:sp>
          <p:nvSpPr>
            <p:cNvPr id="42" name="TextBox 41"/>
            <p:cNvSpPr txBox="1"/>
            <p:nvPr/>
          </p:nvSpPr>
          <p:spPr>
            <a:xfrm>
              <a:off x="5109477" y="5226472"/>
              <a:ext cx="2177071"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Use logical users/tags</a:t>
              </a:r>
            </a:p>
          </p:txBody>
        </p:sp>
      </p:grpSp>
      <p:grpSp>
        <p:nvGrpSpPr>
          <p:cNvPr id="65" name="Group 64"/>
          <p:cNvGrpSpPr/>
          <p:nvPr/>
        </p:nvGrpSpPr>
        <p:grpSpPr>
          <a:xfrm>
            <a:off x="5892751" y="3466455"/>
            <a:ext cx="2570376" cy="1268922"/>
            <a:chOff x="4907242" y="3356217"/>
            <a:chExt cx="2520562" cy="1244331"/>
          </a:xfrm>
        </p:grpSpPr>
        <p:cxnSp>
          <p:nvCxnSpPr>
            <p:cNvPr id="66" name="Straight Arrow Connector 65"/>
            <p:cNvCxnSpPr/>
            <p:nvPr/>
          </p:nvCxnSpPr>
          <p:spPr>
            <a:xfrm flipV="1">
              <a:off x="7276175" y="3356217"/>
              <a:ext cx="0" cy="1244331"/>
            </a:xfrm>
            <a:prstGeom prst="straightConnector1">
              <a:avLst/>
            </a:prstGeom>
            <a:ln w="381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907242" y="3618517"/>
              <a:ext cx="2520562"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5"/>
                  </a:solidFill>
                  <a:latin typeface="Segoe UI Semibold" panose="020B0702040204020203" pitchFamily="34" charset="0"/>
                  <a:cs typeface="Segoe UI Semibold" panose="020B0702040204020203" pitchFamily="34" charset="0"/>
                </a:rPr>
                <a:t>5. Manage device handles</a:t>
              </a:r>
            </a:p>
          </p:txBody>
        </p:sp>
      </p:grpSp>
    </p:spTree>
    <p:extLst>
      <p:ext uri="{BB962C8B-B14F-4D97-AF65-F5344CB8AC3E}">
        <p14:creationId xmlns:p14="http://schemas.microsoft.com/office/powerpoint/2010/main" val="1079141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5"/>
            <a:ext cx="12840386" cy="1292479"/>
          </a:xfrm>
        </p:spPr>
        <p:txBody>
          <a:bodyPr/>
          <a:lstStyle/>
          <a:p>
            <a:r>
              <a:rPr lang="ru-RU" dirty="0"/>
              <a:t>Синхронизация через</a:t>
            </a:r>
            <a:r>
              <a:rPr lang="en-US" dirty="0"/>
              <a:t> Azure Storage</a:t>
            </a:r>
          </a:p>
          <a:p>
            <a:r>
              <a:rPr lang="en-US" dirty="0"/>
              <a:t>Online/Offline</a:t>
            </a:r>
            <a:r>
              <a:rPr lang="ru-RU" dirty="0"/>
              <a:t> режимы</a:t>
            </a:r>
            <a:r>
              <a:rPr lang="en-US" dirty="0"/>
              <a:t>, </a:t>
            </a:r>
            <a:r>
              <a:rPr lang="ru-RU" dirty="0"/>
              <a:t>аналогично</a:t>
            </a:r>
            <a:r>
              <a:rPr lang="en-US" dirty="0"/>
              <a:t> </a:t>
            </a:r>
            <a:r>
              <a:rPr lang="ru-RU" dirty="0"/>
              <a:t>таблицам</a:t>
            </a:r>
            <a:endParaRPr lang="en-US" dirty="0"/>
          </a:p>
        </p:txBody>
      </p:sp>
      <p:sp>
        <p:nvSpPr>
          <p:cNvPr id="3" name="Title 2"/>
          <p:cNvSpPr>
            <a:spLocks noGrp="1"/>
          </p:cNvSpPr>
          <p:nvPr>
            <p:ph type="title"/>
          </p:nvPr>
        </p:nvSpPr>
        <p:spPr/>
        <p:txBody>
          <a:bodyPr/>
          <a:lstStyle/>
          <a:p>
            <a:r>
              <a:rPr lang="ru-RU" dirty="0"/>
              <a:t>Синхронизация файлов</a:t>
            </a:r>
            <a:endParaRPr lang="en-US" dirty="0"/>
          </a:p>
        </p:txBody>
      </p:sp>
      <p:pic>
        <p:nvPicPr>
          <p:cNvPr id="4" name="Picture 3"/>
          <p:cNvPicPr>
            <a:picLocks noChangeAspect="1"/>
          </p:cNvPicPr>
          <p:nvPr/>
        </p:nvPicPr>
        <p:blipFill>
          <a:blip r:embed="rId3"/>
          <a:stretch>
            <a:fillRect/>
          </a:stretch>
        </p:blipFill>
        <p:spPr>
          <a:xfrm>
            <a:off x="7552909" y="3371981"/>
            <a:ext cx="5152363" cy="3622048"/>
          </a:xfrm>
          <a:prstGeom prst="rect">
            <a:avLst/>
          </a:prstGeom>
        </p:spPr>
      </p:pic>
      <p:pic>
        <p:nvPicPr>
          <p:cNvPr id="1026" name="Picture 2" descr="Requesting a SAS tok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98" y="3460899"/>
            <a:ext cx="7297212" cy="344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0509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Shopping Demo App</a:t>
            </a:r>
            <a:endParaRPr lang="de-DE" dirty="0">
              <a:solidFill>
                <a:schemeClr val="tx1"/>
              </a:solidFill>
            </a:endParaRPr>
          </a:p>
        </p:txBody>
      </p:sp>
      <p:sp>
        <p:nvSpPr>
          <p:cNvPr id="18" name="TextBox 17"/>
          <p:cNvSpPr txBox="1"/>
          <p:nvPr/>
        </p:nvSpPr>
        <p:spPr>
          <a:xfrm>
            <a:off x="346140" y="6208112"/>
            <a:ext cx="1758464" cy="578183"/>
          </a:xfrm>
          <a:prstGeom prst="rect">
            <a:avLst/>
          </a:prstGeom>
          <a:noFill/>
        </p:spPr>
        <p:txBody>
          <a:bodyPr wrap="square" lIns="89974" tIns="149175" rIns="186468" bIns="149175" rtlCol="0">
            <a:spAutoFit/>
          </a:bodyPr>
          <a:lstStyle/>
          <a:p>
            <a:pPr defTabSz="932239">
              <a:lnSpc>
                <a:spcPct val="90000"/>
              </a:lnSpc>
              <a:spcAft>
                <a:spcPts val="612"/>
              </a:spcAft>
            </a:pPr>
            <a:r>
              <a:rPr lang="en-US" sz="2000" kern="0" dirty="0">
                <a:gradFill>
                  <a:gsLst>
                    <a:gs pos="2917">
                      <a:srgbClr val="FFFFFF"/>
                    </a:gs>
                    <a:gs pos="30000">
                      <a:srgbClr val="FFFFFF"/>
                    </a:gs>
                  </a:gsLst>
                  <a:lin ang="5400000" scaled="0"/>
                </a:gradFill>
                <a:latin typeface="Segoe UI Semilight"/>
              </a:rPr>
              <a:t>Available on</a:t>
            </a:r>
          </a:p>
        </p:txBody>
      </p:sp>
      <p:pic>
        <p:nvPicPr>
          <p:cNvPr id="28" name="Picture 27"/>
          <p:cNvPicPr>
            <a:picLocks noChangeAspect="1"/>
          </p:cNvPicPr>
          <p:nvPr/>
        </p:nvPicPr>
        <p:blipFill>
          <a:blip r:embed="rId3"/>
          <a:stretch>
            <a:fillRect/>
          </a:stretch>
        </p:blipFill>
        <p:spPr>
          <a:xfrm>
            <a:off x="1866761" y="6243548"/>
            <a:ext cx="1609053" cy="507313"/>
          </a:xfrm>
          <a:prstGeom prst="rect">
            <a:avLst/>
          </a:prstGeom>
        </p:spPr>
      </p:pic>
      <p:pic>
        <p:nvPicPr>
          <p:cNvPr id="29" name="Picture 28"/>
          <p:cNvPicPr>
            <a:picLocks noChangeAspect="1"/>
          </p:cNvPicPr>
          <p:nvPr/>
        </p:nvPicPr>
        <p:blipFill>
          <a:blip r:embed="rId4"/>
          <a:stretch>
            <a:fillRect/>
          </a:stretch>
        </p:blipFill>
        <p:spPr>
          <a:xfrm>
            <a:off x="9465234" y="1881888"/>
            <a:ext cx="2933321" cy="5045850"/>
          </a:xfrm>
          <a:prstGeom prst="rect">
            <a:avLst/>
          </a:prstGeom>
        </p:spPr>
      </p:pic>
      <p:pic>
        <p:nvPicPr>
          <p:cNvPr id="30" name="Picture 29"/>
          <p:cNvPicPr>
            <a:picLocks noChangeAspect="1"/>
          </p:cNvPicPr>
          <p:nvPr/>
        </p:nvPicPr>
        <p:blipFill>
          <a:blip r:embed="rId5"/>
          <a:stretch>
            <a:fillRect/>
          </a:stretch>
        </p:blipFill>
        <p:spPr>
          <a:xfrm>
            <a:off x="6093409" y="1568365"/>
            <a:ext cx="2793910" cy="4806037"/>
          </a:xfrm>
          <a:prstGeom prst="rect">
            <a:avLst/>
          </a:prstGeom>
        </p:spPr>
      </p:pic>
      <p:sp>
        <p:nvSpPr>
          <p:cNvPr id="33" name="Shape 183"/>
          <p:cNvSpPr txBox="1">
            <a:spLocks/>
          </p:cNvSpPr>
          <p:nvPr/>
        </p:nvSpPr>
        <p:spPr>
          <a:xfrm>
            <a:off x="133481" y="1296699"/>
            <a:ext cx="5075612" cy="1949109"/>
          </a:xfrm>
          <a:prstGeom prst="rect">
            <a:avLst/>
          </a:prstGeom>
        </p:spPr>
        <p:txBody>
          <a:bodyPr vert="horz" wrap="square" lIns="124309" tIns="124309" rIns="124309" bIns="124309" rtlCol="0" anchor="t" anchorCtr="0">
            <a:noAutofit/>
          </a:bodyPr>
          <a:lstStyle>
            <a:lvl1pPr marL="0" marR="0" lvl="0" indent="0" algn="l" defTabSz="913355" rtl="0" eaLnBrk="1" fontAlgn="auto" latinLnBrk="0" hangingPunct="1">
              <a:lnSpc>
                <a:spcPct val="90000"/>
              </a:lnSpc>
              <a:spcBef>
                <a:spcPts val="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lvl="1" indent="-236285" algn="l" defTabSz="913355" rtl="0" eaLnBrk="1" fontAlgn="auto" latinLnBrk="0" hangingPunct="1">
              <a:lnSpc>
                <a:spcPct val="90000"/>
              </a:lnSpc>
              <a:spcBef>
                <a:spcPts val="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lvl="2"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lvl="3"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lvl="4" indent="-223849" algn="l" defTabSz="913355" rtl="0" eaLnBrk="1" fontAlgn="auto" latinLnBrk="0" hangingPunct="1">
              <a:lnSpc>
                <a:spcPct val="90000"/>
              </a:lnSpc>
              <a:spcBef>
                <a:spcPts val="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lvl="5"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6pPr>
            <a:lvl7pPr marL="2968405" lvl="6"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7pPr>
            <a:lvl8pPr marL="3425084" lvl="7"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8pPr>
            <a:lvl9pPr marL="3881763" lvl="8"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9pPr>
          </a:lstStyle>
          <a:p>
            <a:pPr marL="0" lvl="6" indent="0" defTabSz="913180">
              <a:buNone/>
            </a:pPr>
            <a:r>
              <a:rPr lang="en-US" sz="2400" dirty="0">
                <a:latin typeface="+mj-lt"/>
                <a:ea typeface="Segoe UI Semilight" charset="0"/>
                <a:cs typeface="Segoe UI Semilight" charset="0"/>
              </a:rPr>
              <a:t>Azure Services:</a:t>
            </a:r>
          </a:p>
          <a:p>
            <a:pPr marL="349656" lvl="6" indent="-349656" defTabSz="913180"/>
            <a:r>
              <a:rPr lang="en-US" sz="2400" dirty="0">
                <a:latin typeface="+mj-lt"/>
                <a:ea typeface="Segoe UI Semilight" charset="0"/>
                <a:cs typeface="Segoe UI Semilight" charset="0"/>
              </a:rPr>
              <a:t>Cognitive Services (Emotion API)</a:t>
            </a:r>
          </a:p>
          <a:p>
            <a:pPr marL="349656" lvl="6" indent="-349656" defTabSz="913180"/>
            <a:r>
              <a:rPr lang="en-US" sz="2400" dirty="0">
                <a:latin typeface="+mj-lt"/>
                <a:ea typeface="Segoe UI Semilight" charset="0"/>
                <a:cs typeface="Segoe UI Semilight" charset="0"/>
              </a:rPr>
              <a:t>Storage </a:t>
            </a:r>
          </a:p>
          <a:p>
            <a:pPr marL="349656" lvl="6" indent="-349656" defTabSz="913180"/>
            <a:r>
              <a:rPr lang="en-US" sz="2400" dirty="0">
                <a:latin typeface="+mj-lt"/>
                <a:ea typeface="Segoe UI Semilight" charset="0"/>
                <a:cs typeface="Segoe UI Semilight" charset="0"/>
              </a:rPr>
              <a:t>On/offline sync</a:t>
            </a:r>
          </a:p>
          <a:p>
            <a:pPr marL="349656" lvl="6" indent="-349656" defTabSz="913180"/>
            <a:r>
              <a:rPr lang="en-US" sz="2400" dirty="0">
                <a:latin typeface="+mj-lt"/>
                <a:ea typeface="Segoe UI Semilight" charset="0"/>
                <a:cs typeface="Segoe UI Semilight" charset="0"/>
              </a:rPr>
              <a:t>Push notifications</a:t>
            </a:r>
          </a:p>
          <a:p>
            <a:pPr marL="349656" lvl="6" indent="-349656" defTabSz="913180"/>
            <a:r>
              <a:rPr lang="en-US" sz="2400" dirty="0">
                <a:latin typeface="+mj-lt"/>
                <a:ea typeface="Segoe UI Semilight" charset="0"/>
                <a:cs typeface="Segoe UI Semilight" charset="0"/>
              </a:rPr>
              <a:t>Authentication</a:t>
            </a:r>
          </a:p>
          <a:p>
            <a:pPr marL="349656" lvl="6" indent="-349656" defTabSz="913180"/>
            <a:endParaRPr lang="en-US" sz="1907" dirty="0">
              <a:latin typeface="+mj-lt"/>
              <a:ea typeface="Segoe UI Semilight" charset="0"/>
              <a:cs typeface="Segoe UI Semilight" charset="0"/>
            </a:endParaRPr>
          </a:p>
          <a:p>
            <a:pPr marL="0" lvl="6" indent="0" defTabSz="913180">
              <a:buNone/>
            </a:pPr>
            <a:endParaRPr lang="en-US" sz="1907" dirty="0">
              <a:latin typeface="+mj-lt"/>
              <a:ea typeface="Segoe UI Semilight" charset="0"/>
              <a:cs typeface="Segoe UI Semilight" charset="0"/>
            </a:endParaRPr>
          </a:p>
          <a:p>
            <a:pPr marL="233093" indent="-233093" defTabSz="913180">
              <a:lnSpc>
                <a:spcPct val="100000"/>
              </a:lnSpc>
              <a:buFont typeface="Arial" panose="020B0604020202020204" pitchFamily="34" charset="0"/>
              <a:buChar char="•"/>
            </a:pPr>
            <a:endParaRPr lang="en-US" sz="1360" dirty="0">
              <a:solidFill>
                <a:schemeClr val="tx1"/>
              </a:solidFill>
              <a:ea typeface="Segoe UI" charset="0"/>
              <a:cs typeface="Segoe UI" charset="0"/>
            </a:endParaRPr>
          </a:p>
          <a:p>
            <a:pPr marL="233093" indent="-233093" defTabSz="913180">
              <a:lnSpc>
                <a:spcPct val="100000"/>
              </a:lnSpc>
              <a:buFont typeface="Arial" panose="020B0604020202020204" pitchFamily="34" charset="0"/>
              <a:buChar char="•"/>
            </a:pPr>
            <a:endParaRPr lang="x-none" sz="1360" dirty="0">
              <a:solidFill>
                <a:schemeClr val="tx1"/>
              </a:solidFill>
              <a:ea typeface="Segoe UI" charset="0"/>
              <a:cs typeface="Segoe UI" charset="0"/>
            </a:endParaRPr>
          </a:p>
          <a:p>
            <a:pPr defTabSz="913180">
              <a:lnSpc>
                <a:spcPct val="100000"/>
              </a:lnSpc>
            </a:pPr>
            <a:endParaRPr lang="en-US" sz="1224" dirty="0">
              <a:solidFill>
                <a:schemeClr val="tx1"/>
              </a:solidFill>
              <a:ea typeface="Segoe UI" charset="0"/>
              <a:cs typeface="Segoe UI" charset="0"/>
            </a:endParaRPr>
          </a:p>
          <a:p>
            <a:pPr defTabSz="913180">
              <a:lnSpc>
                <a:spcPct val="100000"/>
              </a:lnSpc>
            </a:pPr>
            <a:endParaRPr lang="en-US" sz="1224" dirty="0">
              <a:solidFill>
                <a:schemeClr val="tx1"/>
              </a:solidFill>
              <a:ea typeface="Segoe UI" charset="0"/>
              <a:cs typeface="Segoe UI" charset="0"/>
            </a:endParaRPr>
          </a:p>
          <a:p>
            <a:pPr defTabSz="913180">
              <a:lnSpc>
                <a:spcPct val="100000"/>
              </a:lnSpc>
            </a:pPr>
            <a:endParaRPr lang="en" sz="1224" dirty="0">
              <a:solidFill>
                <a:schemeClr val="tx1"/>
              </a:solidFill>
              <a:ea typeface="Segoe UI" charset="0"/>
              <a:cs typeface="Segoe UI" charset="0"/>
            </a:endParaRPr>
          </a:p>
        </p:txBody>
      </p:sp>
      <p:sp>
        <p:nvSpPr>
          <p:cNvPr id="14" name="Rectangle 13"/>
          <p:cNvSpPr/>
          <p:nvPr/>
        </p:nvSpPr>
        <p:spPr>
          <a:xfrm>
            <a:off x="133481" y="4023908"/>
            <a:ext cx="6216474" cy="1224224"/>
          </a:xfrm>
          <a:prstGeom prst="rect">
            <a:avLst/>
          </a:prstGeom>
        </p:spPr>
        <p:txBody>
          <a:bodyPr>
            <a:spAutoFit/>
          </a:bodyPr>
          <a:lstStyle/>
          <a:p>
            <a:pPr defTabSz="914224"/>
            <a:r>
              <a:rPr lang="en-US" sz="2400" kern="0" dirty="0">
                <a:solidFill>
                  <a:sysClr val="windowText" lastClr="000000"/>
                </a:solidFill>
                <a:latin typeface="+mj-lt"/>
              </a:rPr>
              <a:t>What’s Available:</a:t>
            </a:r>
          </a:p>
          <a:p>
            <a:pPr marL="291380" indent="-291380" defTabSz="914224">
              <a:buFont typeface="Arial" charset="0"/>
              <a:buChar char="•"/>
            </a:pPr>
            <a:r>
              <a:rPr lang="en-US" sz="2400" kern="0" dirty="0">
                <a:solidFill>
                  <a:sysClr val="windowText" lastClr="000000"/>
                </a:solidFill>
                <a:latin typeface="+mj-lt"/>
              </a:rPr>
              <a:t>Complete sample app with documentation</a:t>
            </a:r>
          </a:p>
          <a:p>
            <a:pPr marL="291380" indent="-291380" defTabSz="914224">
              <a:buFont typeface="Arial" charset="0"/>
              <a:buChar char="•"/>
            </a:pPr>
            <a:r>
              <a:rPr lang="en-US" sz="2400" kern="0" dirty="0">
                <a:solidFill>
                  <a:sysClr val="windowText" lastClr="000000"/>
                </a:solidFill>
                <a:latin typeface="+mj-lt"/>
              </a:rPr>
              <a:t>Individual “quick starts”</a:t>
            </a:r>
          </a:p>
        </p:txBody>
      </p:sp>
      <p:pic>
        <p:nvPicPr>
          <p:cNvPr id="15" name="Picture 14"/>
          <p:cNvPicPr>
            <a:picLocks noChangeAspect="1"/>
          </p:cNvPicPr>
          <p:nvPr/>
        </p:nvPicPr>
        <p:blipFill>
          <a:blip r:embed="rId6"/>
          <a:stretch>
            <a:fillRect/>
          </a:stretch>
        </p:blipFill>
        <p:spPr>
          <a:xfrm>
            <a:off x="7889368" y="295731"/>
            <a:ext cx="2754911" cy="4738951"/>
          </a:xfrm>
          <a:prstGeom prst="rect">
            <a:avLst/>
          </a:prstGeom>
        </p:spPr>
      </p:pic>
      <p:sp>
        <p:nvSpPr>
          <p:cNvPr id="3" name="Rectangle 2"/>
          <p:cNvSpPr/>
          <p:nvPr/>
        </p:nvSpPr>
        <p:spPr>
          <a:xfrm>
            <a:off x="75886" y="6326411"/>
            <a:ext cx="6144336" cy="348433"/>
          </a:xfrm>
          <a:prstGeom prst="rect">
            <a:avLst/>
          </a:prstGeom>
        </p:spPr>
        <p:txBody>
          <a:bodyPr wrap="none">
            <a:spAutoFit/>
          </a:bodyPr>
          <a:lstStyle/>
          <a:p>
            <a:pPr defTabSz="914224">
              <a:lnSpc>
                <a:spcPct val="90000"/>
              </a:lnSpc>
              <a:spcAft>
                <a:spcPts val="600"/>
              </a:spcAft>
            </a:pPr>
            <a:r>
              <a:rPr lang="en-GB" kern="0" dirty="0">
                <a:solidFill>
                  <a:sysClr val="windowText" lastClr="000000"/>
                </a:solidFill>
              </a:rPr>
              <a:t>github.com/Microsoft/</a:t>
            </a:r>
            <a:r>
              <a:rPr lang="en-GB" kern="0" dirty="0" err="1">
                <a:solidFill>
                  <a:sysClr val="windowText" lastClr="000000"/>
                </a:solidFill>
              </a:rPr>
              <a:t>XamarinAzure_ShoppingDemoApp</a:t>
            </a:r>
            <a:endParaRPr lang="en-GB" kern="0" dirty="0">
              <a:solidFill>
                <a:sysClr val="windowText" lastClr="000000"/>
              </a:solidFill>
            </a:endParaRPr>
          </a:p>
        </p:txBody>
      </p:sp>
    </p:spTree>
    <p:extLst>
      <p:ext uri="{BB962C8B-B14F-4D97-AF65-F5344CB8AC3E}">
        <p14:creationId xmlns:p14="http://schemas.microsoft.com/office/powerpoint/2010/main" val="1099665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84894" y="3945216"/>
            <a:ext cx="10084853" cy="1290673"/>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28681" y="5752827"/>
            <a:ext cx="11579115" cy="67201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2400" kern="0" dirty="0">
                <a:solidFill>
                  <a:srgbClr val="70ACBB"/>
                </a:solidFill>
              </a:rPr>
              <a:t>Shared C# codebase  </a:t>
            </a:r>
            <a:r>
              <a:rPr lang="en-US" sz="2400" kern="0" dirty="0">
                <a:solidFill>
                  <a:srgbClr val="6FBD23"/>
                </a:solidFill>
              </a:rPr>
              <a:t>•</a:t>
            </a:r>
            <a:r>
              <a:rPr lang="en-US" sz="2400" kern="0" dirty="0">
                <a:solidFill>
                  <a:srgbClr val="16ACEE"/>
                </a:solidFill>
              </a:rPr>
              <a:t>  </a:t>
            </a:r>
            <a:r>
              <a:rPr lang="en-US" sz="2400" kern="0" dirty="0">
                <a:solidFill>
                  <a:srgbClr val="70ACBB"/>
                </a:solidFill>
              </a:rPr>
              <a:t>100% native API access</a:t>
            </a:r>
            <a:r>
              <a:rPr lang="en-US" sz="2400" kern="0" dirty="0">
                <a:solidFill>
                  <a:srgbClr val="16ACEE"/>
                </a:solidFill>
              </a:rPr>
              <a:t>  </a:t>
            </a:r>
            <a:r>
              <a:rPr lang="en-US" sz="2400" kern="0" dirty="0">
                <a:solidFill>
                  <a:srgbClr val="6FBD23"/>
                </a:solidFill>
              </a:rPr>
              <a:t>•</a:t>
            </a:r>
            <a:r>
              <a:rPr lang="en-US" sz="2400" kern="0" dirty="0">
                <a:solidFill>
                  <a:srgbClr val="16ACEE"/>
                </a:solidFill>
              </a:rPr>
              <a:t>  </a:t>
            </a:r>
            <a:r>
              <a:rPr lang="en-US" sz="2400" kern="0" dirty="0">
                <a:solidFill>
                  <a:srgbClr val="70ACBB"/>
                </a:solidFill>
              </a:rPr>
              <a:t>High performance</a:t>
            </a:r>
          </a:p>
        </p:txBody>
      </p:sp>
      <p:grpSp>
        <p:nvGrpSpPr>
          <p:cNvPr id="11" name="Group 10"/>
          <p:cNvGrpSpPr/>
          <p:nvPr/>
        </p:nvGrpSpPr>
        <p:grpSpPr>
          <a:xfrm>
            <a:off x="1184894" y="1538551"/>
            <a:ext cx="10077330" cy="4150428"/>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649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Windows C# UI</a:t>
              </a:r>
            </a:p>
          </p:txBody>
        </p:sp>
        <p:sp>
          <p:nvSpPr>
            <p:cNvPr id="43" name="TextBox 42"/>
            <p:cNvSpPr txBox="1"/>
            <p:nvPr/>
          </p:nvSpPr>
          <p:spPr>
            <a:xfrm>
              <a:off x="3396800" y="2274286"/>
              <a:ext cx="2146268" cy="54649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Android C# UI</a:t>
              </a:r>
            </a:p>
          </p:txBody>
        </p:sp>
        <p:sp>
          <p:nvSpPr>
            <p:cNvPr id="19" name="TextBox 18"/>
            <p:cNvSpPr txBox="1"/>
            <p:nvPr/>
          </p:nvSpPr>
          <p:spPr>
            <a:xfrm>
              <a:off x="1208990" y="2894802"/>
              <a:ext cx="6521889" cy="923231"/>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kern="0">
                <a:ln w="38100" cmpd="sng">
                  <a:solidFill>
                    <a:srgbClr val="000000"/>
                  </a:solidFill>
                  <a:prstDash val="dash"/>
                </a:ln>
                <a:solidFill>
                  <a:srgbClr val="404040"/>
                </a:solidFill>
              </a:endParaRPr>
            </a:p>
          </p:txBody>
        </p:sp>
        <p:sp>
          <p:nvSpPr>
            <p:cNvPr id="5" name="Oval 44"/>
            <p:cNvSpPr/>
            <p:nvPr/>
          </p:nvSpPr>
          <p:spPr bwMode="auto">
            <a:xfrm>
              <a:off x="1969228" y="155492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4156896" y="1554924"/>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6343881" y="1554924"/>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23231"/>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C# Server</a:t>
              </a:r>
            </a:p>
          </p:txBody>
        </p:sp>
        <p:sp>
          <p:nvSpPr>
            <p:cNvPr id="47" name="Oval 46"/>
            <p:cNvSpPr/>
            <p:nvPr/>
          </p:nvSpPr>
          <p:spPr bwMode="auto">
            <a:xfrm>
              <a:off x="8309005" y="1554924"/>
              <a:ext cx="625793" cy="625793"/>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71942"/>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198" kern="0" dirty="0">
                  <a:solidFill>
                    <a:srgbClr val="FFFFFF"/>
                  </a:solidFill>
                  <a:latin typeface="+mj-lt"/>
                </a:rPr>
                <a:t>Linux/Mono</a:t>
              </a:r>
            </a:p>
            <a:p>
              <a:pPr algn="ctr" defTabSz="932114" fontAlgn="base">
                <a:spcBef>
                  <a:spcPct val="0"/>
                </a:spcBef>
                <a:spcAft>
                  <a:spcPct val="0"/>
                </a:spcAft>
              </a:pPr>
              <a:r>
                <a:rPr lang="en-US" sz="1198" kern="0" dirty="0" err="1">
                  <a:solidFill>
                    <a:srgbClr val="FFFFFF"/>
                  </a:solidFill>
                  <a:latin typeface="+mj-lt"/>
                </a:rPr>
                <a:t>CoreCLR</a:t>
              </a:r>
              <a:endParaRPr lang="en-US" sz="1198" kern="0" dirty="0">
                <a:solidFill>
                  <a:srgbClr val="FFFFFF"/>
                </a:solidFill>
                <a:latin typeface="+mj-lt"/>
              </a:endParaRPr>
            </a:p>
          </p:txBody>
        </p:sp>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7777067" y="2274476"/>
              <a:ext cx="1690917" cy="541687"/>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Azure</a:t>
              </a:r>
            </a:p>
          </p:txBody>
        </p:sp>
      </p:grpSp>
      <p:sp>
        <p:nvSpPr>
          <p:cNvPr id="50" name="TextBox 49"/>
          <p:cNvSpPr txBox="1"/>
          <p:nvPr/>
        </p:nvSpPr>
        <p:spPr>
          <a:xfrm>
            <a:off x="1198739" y="4067700"/>
            <a:ext cx="10063484" cy="922969"/>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Shared C# Client/Server</a:t>
            </a:r>
          </a:p>
        </p:txBody>
      </p:sp>
      <p:sp>
        <p:nvSpPr>
          <p:cNvPr id="3" name="Title 2"/>
          <p:cNvSpPr>
            <a:spLocks noGrp="1"/>
          </p:cNvSpPr>
          <p:nvPr>
            <p:ph type="title"/>
          </p:nvPr>
        </p:nvSpPr>
        <p:spPr/>
        <p:txBody>
          <a:bodyPr/>
          <a:lstStyle/>
          <a:p>
            <a:r>
              <a:rPr lang="en-US" dirty="0"/>
              <a:t>Mobile + Server</a:t>
            </a:r>
          </a:p>
        </p:txBody>
      </p:sp>
      <p:pic>
        <p:nvPicPr>
          <p:cNvPr id="51" name="Picture 50"/>
          <p:cNvPicPr>
            <a:picLocks noChangeAspect="1"/>
          </p:cNvPicPr>
          <p:nvPr/>
        </p:nvPicPr>
        <p:blipFill rotWithShape="1">
          <a:blip r:embed="rId3"/>
          <a:srcRect r="61720" b="-3410"/>
          <a:stretch/>
        </p:blipFill>
        <p:spPr>
          <a:xfrm>
            <a:off x="2085559" y="1667748"/>
            <a:ext cx="472046" cy="402054"/>
          </a:xfrm>
          <a:prstGeom prst="rect">
            <a:avLst/>
          </a:prstGeom>
        </p:spPr>
      </p:pic>
      <p:pic>
        <p:nvPicPr>
          <p:cNvPr id="6" name="Picture 50"/>
          <p:cNvPicPr>
            <a:picLocks noChangeAspect="1"/>
          </p:cNvPicPr>
          <p:nvPr/>
        </p:nvPicPr>
        <p:blipFill rotWithShape="1">
          <a:blip r:embed="rId3"/>
          <a:srcRect r="61720" b="-3410"/>
          <a:stretch/>
        </p:blipFill>
        <p:spPr>
          <a:xfrm>
            <a:off x="2085559" y="1667748"/>
            <a:ext cx="472046" cy="402054"/>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15924" y="1592047"/>
            <a:ext cx="484771" cy="565010"/>
          </a:xfrm>
          <a:prstGeom prst="rect">
            <a:avLst/>
          </a:prstGeom>
        </p:spPr>
      </p:pic>
      <p:pic>
        <p:nvPicPr>
          <p:cNvPr id="53" name="Picture 5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362779" y="1592047"/>
            <a:ext cx="484771" cy="565010"/>
          </a:xfrm>
          <a:prstGeom prst="rect">
            <a:avLst/>
          </a:prstGeom>
        </p:spPr>
      </p:pic>
      <p:pic>
        <p:nvPicPr>
          <p:cNvPr id="2" name="Picture 1"/>
          <p:cNvPicPr>
            <a:picLocks noChangeAspect="1"/>
          </p:cNvPicPr>
          <p:nvPr/>
        </p:nvPicPr>
        <p:blipFill>
          <a:blip r:embed="rId5">
            <a:lum bright="70000" contrast="-70000"/>
          </a:blip>
          <a:stretch>
            <a:fillRect/>
          </a:stretch>
        </p:blipFill>
        <p:spPr>
          <a:xfrm>
            <a:off x="10180480" y="1611563"/>
            <a:ext cx="463959" cy="463959"/>
          </a:xfrm>
          <a:prstGeom prst="rect">
            <a:avLst/>
          </a:prstGeom>
        </p:spPr>
      </p:pic>
      <p:pic>
        <p:nvPicPr>
          <p:cNvPr id="4" name="Picture 3"/>
          <p:cNvPicPr>
            <a:picLocks noChangeAspect="1"/>
          </p:cNvPicPr>
          <p:nvPr/>
        </p:nvPicPr>
        <p:blipFill>
          <a:blip r:embed="rId6">
            <a:biLevel thresh="25000"/>
          </a:blip>
          <a:stretch>
            <a:fillRect/>
          </a:stretch>
        </p:blipFill>
        <p:spPr>
          <a:xfrm>
            <a:off x="4174219" y="1583888"/>
            <a:ext cx="568792" cy="568792"/>
          </a:xfrm>
          <a:prstGeom prst="rect">
            <a:avLst/>
          </a:prstGeom>
        </p:spPr>
      </p:pic>
    </p:spTree>
    <p:extLst>
      <p:ext uri="{BB962C8B-B14F-4D97-AF65-F5344CB8AC3E}">
        <p14:creationId xmlns:p14="http://schemas.microsoft.com/office/powerpoint/2010/main" val="3265434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5"/>
            <a:ext cx="11883829" cy="3120854"/>
          </a:xfrm>
        </p:spPr>
        <p:txBody>
          <a:bodyPr/>
          <a:lstStyle/>
          <a:p>
            <a:r>
              <a:rPr lang="ru-RU" dirty="0"/>
              <a:t>Пусть наши пользователи будут счастливее</a:t>
            </a:r>
          </a:p>
          <a:p>
            <a:r>
              <a:rPr lang="ru-RU" dirty="0"/>
              <a:t>Доступ с разных устройств и из разных мест</a:t>
            </a:r>
            <a:endParaRPr lang="en-US" dirty="0"/>
          </a:p>
          <a:p>
            <a:r>
              <a:rPr lang="ru-RU" dirty="0"/>
              <a:t>Всегда кэшируем данные локально</a:t>
            </a:r>
            <a:endParaRPr lang="en-US" dirty="0"/>
          </a:p>
          <a:p>
            <a:r>
              <a:rPr lang="ru-RU" dirty="0"/>
              <a:t>Используем синхронизацию</a:t>
            </a:r>
            <a:endParaRPr lang="en-US" dirty="0"/>
          </a:p>
          <a:p>
            <a:r>
              <a:rPr lang="ru-RU" dirty="0"/>
              <a:t>Выбираем</a:t>
            </a:r>
            <a:r>
              <a:rPr lang="en-US" dirty="0"/>
              <a:t> backend</a:t>
            </a:r>
            <a:r>
              <a:rPr lang="ru-RU" dirty="0"/>
              <a:t>,</a:t>
            </a:r>
            <a:r>
              <a:rPr lang="en-US" dirty="0"/>
              <a:t> </a:t>
            </a:r>
            <a:r>
              <a:rPr lang="ru-RU" dirty="0"/>
              <a:t>который растет вместе с нами</a:t>
            </a:r>
            <a:endParaRPr lang="en-US" dirty="0"/>
          </a:p>
        </p:txBody>
      </p:sp>
      <p:sp>
        <p:nvSpPr>
          <p:cNvPr id="3" name="Title 2"/>
          <p:cNvSpPr>
            <a:spLocks noGrp="1"/>
          </p:cNvSpPr>
          <p:nvPr>
            <p:ph type="title"/>
          </p:nvPr>
        </p:nvSpPr>
        <p:spPr/>
        <p:txBody>
          <a:bodyPr/>
          <a:lstStyle/>
          <a:p>
            <a:r>
              <a:rPr lang="ru-RU" dirty="0"/>
              <a:t>Резюме</a:t>
            </a:r>
            <a:endParaRPr lang="en-US" dirty="0"/>
          </a:p>
        </p:txBody>
      </p:sp>
    </p:spTree>
    <p:extLst>
      <p:ext uri="{BB962C8B-B14F-4D97-AF65-F5344CB8AC3E}">
        <p14:creationId xmlns:p14="http://schemas.microsoft.com/office/powerpoint/2010/main" val="9355455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529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632" y="254506"/>
            <a:ext cx="6485512" cy="6485512"/>
          </a:xfrm>
          <a:prstGeom prst="rect">
            <a:avLst/>
          </a:prstGeom>
        </p:spPr>
      </p:pic>
      <p:sp>
        <p:nvSpPr>
          <p:cNvPr id="3" name="Title 1"/>
          <p:cNvSpPr txBox="1">
            <a:spLocks/>
          </p:cNvSpPr>
          <p:nvPr/>
        </p:nvSpPr>
        <p:spPr>
          <a:xfrm>
            <a:off x="5650443" y="3097293"/>
            <a:ext cx="6068699" cy="799941"/>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ru-RU" sz="4798" dirty="0">
                <a:solidFill>
                  <a:srgbClr val="FFFFFF"/>
                </a:solidFill>
              </a:rPr>
              <a:t>Начните сегодня:</a:t>
            </a:r>
            <a:endParaRPr lang="en-US" sz="4798" dirty="0">
              <a:solidFill>
                <a:srgbClr val="FFFFFF"/>
              </a:solidFill>
            </a:endParaRPr>
          </a:p>
          <a:p>
            <a:pPr defTabSz="932384"/>
            <a:r>
              <a:rPr lang="en-US" sz="4798" dirty="0">
                <a:solidFill>
                  <a:srgbClr val="FFFFFF"/>
                </a:solidFill>
              </a:rPr>
              <a:t>xamarin.com/download</a:t>
            </a:r>
          </a:p>
          <a:p>
            <a:pPr defTabSz="932384"/>
            <a:r>
              <a:rPr lang="en-US" sz="4798" dirty="0">
                <a:solidFill>
                  <a:srgbClr val="FFFFFF"/>
                </a:solidFill>
              </a:rPr>
              <a:t>xamarin.com/azure</a:t>
            </a:r>
          </a:p>
          <a:p>
            <a:pPr defTabSz="932384"/>
            <a:r>
              <a:rPr lang="en-US" sz="4798" dirty="0">
                <a:solidFill>
                  <a:srgbClr val="FFFFFF"/>
                </a:solidFill>
              </a:rPr>
              <a:t>xamarin.com/dev-ops</a:t>
            </a:r>
          </a:p>
          <a:p>
            <a:pPr defTabSz="932384"/>
            <a:r>
              <a:rPr lang="en-US" sz="4798" dirty="0">
                <a:solidFill>
                  <a:srgbClr val="FFFFFF"/>
                </a:solidFill>
              </a:rPr>
              <a:t>aka.ms/</a:t>
            </a:r>
            <a:r>
              <a:rPr lang="en-US" sz="4798" dirty="0" err="1">
                <a:solidFill>
                  <a:srgbClr val="FFFFFF"/>
                </a:solidFill>
              </a:rPr>
              <a:t>zumobook</a:t>
            </a:r>
            <a:endParaRPr lang="en-US" sz="4798" dirty="0">
              <a:solidFill>
                <a:srgbClr val="FFFFFF"/>
              </a:solidFill>
            </a:endParaRPr>
          </a:p>
        </p:txBody>
      </p:sp>
    </p:spTree>
    <p:extLst>
      <p:ext uri="{BB962C8B-B14F-4D97-AF65-F5344CB8AC3E}">
        <p14:creationId xmlns:p14="http://schemas.microsoft.com/office/powerpoint/2010/main" val="19865480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719515"/>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ru-RU" sz="7798" spc="0" dirty="0">
                <a:solidFill>
                  <a:schemeClr val="tx1"/>
                </a:solidFill>
              </a:rPr>
              <a:t>Обед</a:t>
            </a:r>
            <a:r>
              <a:rPr lang="en-US" sz="7798" spc="0" dirty="0">
                <a:solidFill>
                  <a:schemeClr val="tx1"/>
                </a:solidFill>
              </a:rPr>
              <a:t>!</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1771792" y="4402277"/>
            <a:ext cx="3473446" cy="980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ru-RU" sz="2000" dirty="0">
                <a:cs typeface="Arial"/>
              </a:rPr>
              <a:t>Влад</a:t>
            </a:r>
            <a:endParaRPr lang="en-US" sz="2000" dirty="0">
              <a:cs typeface="Arial"/>
            </a:endParaRPr>
          </a:p>
          <a:p>
            <a:r>
              <a:rPr lang="ru-RU" sz="2000" dirty="0">
                <a:cs typeface="Arial"/>
              </a:rPr>
              <a:t>Билык</a:t>
            </a:r>
            <a:endParaRPr lang="en-US" sz="2000" dirty="0">
              <a:cs typeface="Arial"/>
            </a:endParaRPr>
          </a:p>
          <a:p>
            <a:r>
              <a:rPr lang="en-US" sz="2000" dirty="0">
                <a:latin typeface="+mj-lt"/>
                <a:cs typeface="Arial"/>
              </a:rPr>
              <a:t>C# </a:t>
            </a:r>
            <a:r>
              <a:rPr lang="ru-RU" sz="2000" dirty="0">
                <a:latin typeface="+mj-lt"/>
                <a:cs typeface="Arial"/>
              </a:rPr>
              <a:t>разработчик</a:t>
            </a:r>
            <a:endParaRPr lang="en-US" sz="2000" dirty="0">
              <a:latin typeface="+mj-lt"/>
              <a:cs typeface="Arial"/>
            </a:endParaRP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26"/>
            <a:ext cx="9731582" cy="414665"/>
            <a:chOff x="1735137" y="5935662"/>
            <a:chExt cx="9732963" cy="414723"/>
          </a:xfrm>
        </p:grpSpPr>
        <p:sp>
          <p:nvSpPr>
            <p:cNvPr id="10" name="TextBox 9"/>
            <p:cNvSpPr txBox="1"/>
            <p:nvPr/>
          </p:nvSpPr>
          <p:spPr>
            <a:xfrm>
              <a:off x="1735137" y="5935662"/>
              <a:ext cx="2328863" cy="414723"/>
            </a:xfrm>
            <a:prstGeom prst="rect">
              <a:avLst/>
            </a:prstGeom>
            <a:noFill/>
          </p:spPr>
          <p:txBody>
            <a:bodyPr wrap="square" rtlCol="0">
              <a:spAutoFit/>
            </a:bodyPr>
            <a:lstStyle/>
            <a:p>
              <a:pPr>
                <a:lnSpc>
                  <a:spcPct val="130000"/>
                </a:lnSpc>
              </a:pPr>
              <a:r>
                <a:rPr lang="en-US" dirty="0">
                  <a:latin typeface="+mj-lt"/>
                  <a:cs typeface="Arial"/>
                </a:rPr>
                <a:t>vlad.bilyk@gmail.com</a:t>
              </a:r>
            </a:p>
          </p:txBody>
        </p:sp>
        <p:sp>
          <p:nvSpPr>
            <p:cNvPr id="11" name="TextBox 10"/>
            <p:cNvSpPr txBox="1"/>
            <p:nvPr/>
          </p:nvSpPr>
          <p:spPr>
            <a:xfrm>
              <a:off x="5833269" y="5935662"/>
              <a:ext cx="2024063" cy="414723"/>
            </a:xfrm>
            <a:prstGeom prst="rect">
              <a:avLst/>
            </a:prstGeom>
            <a:noFill/>
          </p:spPr>
          <p:txBody>
            <a:bodyPr wrap="square" rtlCol="0">
              <a:spAutoFit/>
            </a:bodyPr>
            <a:lstStyle/>
            <a:p>
              <a:pPr algn="ctr">
                <a:lnSpc>
                  <a:spcPct val="130000"/>
                </a:lnSpc>
              </a:pPr>
              <a:endParaRPr lang="en-US" dirty="0">
                <a:latin typeface="+mj-lt"/>
                <a:cs typeface="Arial"/>
              </a:endParaRPr>
            </a:p>
          </p:txBody>
        </p:sp>
        <p:sp>
          <p:nvSpPr>
            <p:cNvPr id="15" name="TextBox 14"/>
            <p:cNvSpPr txBox="1"/>
            <p:nvPr/>
          </p:nvSpPr>
          <p:spPr>
            <a:xfrm>
              <a:off x="8978900" y="5935662"/>
              <a:ext cx="2489200" cy="414723"/>
            </a:xfrm>
            <a:prstGeom prst="rect">
              <a:avLst/>
            </a:prstGeom>
            <a:noFill/>
          </p:spPr>
          <p:txBody>
            <a:bodyPr wrap="square" rtlCol="0">
              <a:spAutoFit/>
            </a:bodyPr>
            <a:lstStyle/>
            <a:p>
              <a:pPr algn="r">
                <a:lnSpc>
                  <a:spcPct val="130000"/>
                </a:lnSpc>
              </a:pPr>
              <a:endParaRPr lang="en-US" dirty="0">
                <a:latin typeface="+mj-lt"/>
                <a:cs typeface="Arial"/>
              </a:endParaRPr>
            </a:p>
          </p:txBody>
        </p:sp>
      </p:grpSp>
    </p:spTree>
    <p:extLst>
      <p:ext uri="{BB962C8B-B14F-4D97-AF65-F5344CB8AC3E}">
        <p14:creationId xmlns:p14="http://schemas.microsoft.com/office/powerpoint/2010/main" val="17728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466" y="2069987"/>
            <a:ext cx="7408226" cy="2854553"/>
          </a:xfrm>
        </p:spPr>
        <p:txBody>
          <a:bodyPr/>
          <a:lstStyle/>
          <a:p>
            <a:r>
              <a:rPr lang="ru-RU" dirty="0"/>
              <a:t>Классные приложения выделяются на общем фоне</a:t>
            </a:r>
            <a:endParaRPr lang="en-US" dirty="0"/>
          </a:p>
        </p:txBody>
      </p:sp>
    </p:spTree>
    <p:extLst>
      <p:ext uri="{BB962C8B-B14F-4D97-AF65-F5344CB8AC3E}">
        <p14:creationId xmlns:p14="http://schemas.microsoft.com/office/powerpoint/2010/main" val="2747829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66209" indent="-466209">
              <a:buFont typeface="Arial" charset="0"/>
              <a:buChar char="•"/>
            </a:pPr>
            <a:r>
              <a:rPr lang="ru-RU" dirty="0" err="1"/>
              <a:t>Крэши</a:t>
            </a:r>
            <a:endParaRPr lang="en-US" dirty="0"/>
          </a:p>
          <a:p>
            <a:pPr marL="466209" indent="-466209">
              <a:buFont typeface="Arial" charset="0"/>
              <a:buChar char="•"/>
            </a:pPr>
            <a:r>
              <a:rPr lang="ru-RU" dirty="0"/>
              <a:t>Сложная навигация</a:t>
            </a:r>
            <a:r>
              <a:rPr lang="en-US" dirty="0"/>
              <a:t>, </a:t>
            </a:r>
            <a:r>
              <a:rPr lang="ru-RU" dirty="0"/>
              <a:t>бедный</a:t>
            </a:r>
            <a:r>
              <a:rPr lang="en-US" dirty="0"/>
              <a:t> UI, </a:t>
            </a:r>
            <a:r>
              <a:rPr lang="ru-RU" dirty="0"/>
              <a:t>неудобство использования</a:t>
            </a:r>
            <a:endParaRPr lang="en-US" dirty="0"/>
          </a:p>
          <a:p>
            <a:pPr marL="466209" indent="-466209">
              <a:buFont typeface="Arial" charset="0"/>
              <a:buChar char="•"/>
            </a:pPr>
            <a:r>
              <a:rPr lang="ru-RU" dirty="0"/>
              <a:t>Приложение работает не так как заявлено</a:t>
            </a:r>
            <a:endParaRPr lang="en-US" dirty="0"/>
          </a:p>
          <a:p>
            <a:pPr marL="466209" indent="-466209">
              <a:buFont typeface="Arial" charset="0"/>
              <a:buChar char="•"/>
            </a:pPr>
            <a:r>
              <a:rPr lang="ru-RU" dirty="0"/>
              <a:t>Приложение «подвисает»</a:t>
            </a:r>
            <a:endParaRPr lang="en-US" dirty="0"/>
          </a:p>
          <a:p>
            <a:pPr marL="466209" indent="-466209">
              <a:buFont typeface="Arial" charset="0"/>
              <a:buChar char="•"/>
            </a:pPr>
            <a:r>
              <a:rPr lang="ru-RU" dirty="0"/>
              <a:t>Данные недоступны, когда они нужны</a:t>
            </a:r>
            <a:endParaRPr lang="en-US" dirty="0"/>
          </a:p>
          <a:p>
            <a:pPr marL="466209" indent="-466209">
              <a:buFont typeface="Arial" charset="0"/>
              <a:buChar char="•"/>
            </a:pPr>
            <a:endParaRPr lang="en-US" dirty="0"/>
          </a:p>
          <a:p>
            <a:pPr marL="466209" indent="-466209">
              <a:buFont typeface="Arial" charset="0"/>
              <a:buChar char="•"/>
            </a:pPr>
            <a:endParaRPr lang="en-US" dirty="0"/>
          </a:p>
        </p:txBody>
      </p:sp>
      <p:sp>
        <p:nvSpPr>
          <p:cNvPr id="2" name="Title 1"/>
          <p:cNvSpPr>
            <a:spLocks noGrp="1"/>
          </p:cNvSpPr>
          <p:nvPr>
            <p:ph type="title"/>
          </p:nvPr>
        </p:nvSpPr>
        <p:spPr/>
        <p:txBody>
          <a:bodyPr/>
          <a:lstStyle/>
          <a:p>
            <a:r>
              <a:rPr lang="ru-RU" dirty="0"/>
              <a:t>Признаки плохих приложений</a:t>
            </a:r>
            <a:endParaRPr lang="en-US" dirty="0"/>
          </a:p>
        </p:txBody>
      </p:sp>
      <p:sp>
        <p:nvSpPr>
          <p:cNvPr id="4" name="Arrow: Down 3"/>
          <p:cNvSpPr/>
          <p:nvPr/>
        </p:nvSpPr>
        <p:spPr bwMode="auto">
          <a:xfrm rot="5400000">
            <a:off x="9437973" y="4175050"/>
            <a:ext cx="2258652" cy="151267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algn="ctr" defTabSz="950778"/>
            <a:endParaRPr lang="en-US" sz="816"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74639" y="4256552"/>
            <a:ext cx="9296398" cy="1450510"/>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algn="ctr" defTabSz="950778"/>
            <a:endParaRPr lang="en-US" sz="816"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3897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466" y="2069987"/>
            <a:ext cx="7408226" cy="2854553"/>
          </a:xfrm>
        </p:spPr>
        <p:txBody>
          <a:bodyPr/>
          <a:lstStyle/>
          <a:p>
            <a:r>
              <a:rPr lang="ru-RU" dirty="0"/>
              <a:t>Постоянное соединение</a:t>
            </a:r>
            <a:r>
              <a:rPr lang="en-US" dirty="0"/>
              <a:t>?</a:t>
            </a:r>
          </a:p>
        </p:txBody>
      </p:sp>
    </p:spTree>
    <p:extLst>
      <p:ext uri="{BB962C8B-B14F-4D97-AF65-F5344CB8AC3E}">
        <p14:creationId xmlns:p14="http://schemas.microsoft.com/office/powerpoint/2010/main" val="478146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3"/>
          <a:stretch>
            <a:fillRect/>
          </a:stretch>
        </p:blipFill>
        <p:spPr>
          <a:xfrm>
            <a:off x="1764" y="232292"/>
            <a:ext cx="12432948" cy="6058264"/>
          </a:xfrm>
          <a:prstGeom prst="rect">
            <a:avLst/>
          </a:prstGeom>
        </p:spPr>
      </p:pic>
      <p:sp>
        <p:nvSpPr>
          <p:cNvPr id="7" name="Rectangle 6"/>
          <p:cNvSpPr/>
          <p:nvPr/>
        </p:nvSpPr>
        <p:spPr>
          <a:xfrm>
            <a:off x="8733088" y="6611775"/>
            <a:ext cx="4649755" cy="382254"/>
          </a:xfrm>
          <a:prstGeom prst="rect">
            <a:avLst/>
          </a:prstGeom>
        </p:spPr>
        <p:txBody>
          <a:bodyPr wrap="square">
            <a:spAutoFit/>
          </a:bodyPr>
          <a:lstStyle/>
          <a:p>
            <a:pPr defTabSz="914224"/>
            <a:r>
              <a:rPr lang="en-US" sz="1836" kern="0" dirty="0">
                <a:solidFill>
                  <a:sysClr val="windowText" lastClr="000000"/>
                </a:solidFill>
              </a:rPr>
              <a:t>opensignal.com/coverage-maps</a:t>
            </a:r>
          </a:p>
        </p:txBody>
      </p:sp>
    </p:spTree>
    <p:extLst>
      <p:ext uri="{BB962C8B-B14F-4D97-AF65-F5344CB8AC3E}">
        <p14:creationId xmlns:p14="http://schemas.microsoft.com/office/powerpoint/2010/main" val="110082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stretch>
            <a:fillRect/>
          </a:stretch>
        </p:blipFill>
        <p:spPr>
          <a:xfrm>
            <a:off x="588661" y="497"/>
            <a:ext cx="11259154" cy="6993533"/>
          </a:xfrm>
          <a:prstGeom prst="rect">
            <a:avLst/>
          </a:prstGeom>
        </p:spPr>
      </p:pic>
    </p:spTree>
    <p:extLst>
      <p:ext uri="{BB962C8B-B14F-4D97-AF65-F5344CB8AC3E}">
        <p14:creationId xmlns:p14="http://schemas.microsoft.com/office/powerpoint/2010/main" val="104208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stretch>
            <a:fillRect/>
          </a:stretch>
        </p:blipFill>
        <p:spPr>
          <a:xfrm>
            <a:off x="581659" y="497"/>
            <a:ext cx="11273158" cy="6993533"/>
          </a:xfrm>
          <a:prstGeom prst="rect">
            <a:avLst/>
          </a:prstGeom>
        </p:spPr>
      </p:pic>
    </p:spTree>
    <p:extLst>
      <p:ext uri="{BB962C8B-B14F-4D97-AF65-F5344CB8AC3E}">
        <p14:creationId xmlns:p14="http://schemas.microsoft.com/office/powerpoint/2010/main" val="167175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466" y="2069987"/>
            <a:ext cx="7408226" cy="2854553"/>
          </a:xfrm>
        </p:spPr>
        <p:txBody>
          <a:bodyPr/>
          <a:lstStyle/>
          <a:p>
            <a:r>
              <a:rPr lang="ru-RU" dirty="0"/>
              <a:t>Что по поводу</a:t>
            </a:r>
            <a:r>
              <a:rPr lang="en-US" dirty="0"/>
              <a:t> backend?</a:t>
            </a:r>
          </a:p>
        </p:txBody>
      </p:sp>
    </p:spTree>
    <p:extLst>
      <p:ext uri="{BB962C8B-B14F-4D97-AF65-F5344CB8AC3E}">
        <p14:creationId xmlns:p14="http://schemas.microsoft.com/office/powerpoint/2010/main" val="1700219395"/>
      </p:ext>
    </p:extLst>
  </p:cSld>
  <p:clrMapOvr>
    <a:masterClrMapping/>
  </p:clrMapOvr>
  <p:transition>
    <p:fade/>
  </p:transition>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630a2e83-186a-4a0f-ab27-bee8a8096abc"/>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1029</TotalTime>
  <Words>1501</Words>
  <Application>Microsoft Office PowerPoint</Application>
  <PresentationFormat>Custom</PresentationFormat>
  <Paragraphs>251</Paragraphs>
  <Slides>26</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Consolas</vt:lpstr>
      <vt:lpstr>Courier New</vt:lpstr>
      <vt:lpstr>Segoe Light</vt:lpstr>
      <vt:lpstr>Segoe UI</vt:lpstr>
      <vt:lpstr>Segoe UI Light</vt:lpstr>
      <vt:lpstr>Segoe UI Semibold</vt:lpstr>
      <vt:lpstr>Segoe UI Semilight</vt:lpstr>
      <vt:lpstr>Times New Roman</vt:lpstr>
      <vt:lpstr>Wingdings</vt:lpstr>
      <vt:lpstr>WHITE TEMPLATE</vt:lpstr>
      <vt:lpstr>PowerPoint Presentation</vt:lpstr>
      <vt:lpstr>Разработка приложений c помощью Azure Mobile Apps</vt:lpstr>
      <vt:lpstr>Классные приложения выделяются на общем фоне</vt:lpstr>
      <vt:lpstr>Признаки плохих приложений</vt:lpstr>
      <vt:lpstr>Постоянное соединение?</vt:lpstr>
      <vt:lpstr>PowerPoint Presentation</vt:lpstr>
      <vt:lpstr>PowerPoint Presentation</vt:lpstr>
      <vt:lpstr>PowerPoint Presentation</vt:lpstr>
      <vt:lpstr>Что по поводу backend?</vt:lpstr>
      <vt:lpstr>PowerPoint Presentation</vt:lpstr>
      <vt:lpstr> Почему Azure Mobile App?</vt:lpstr>
      <vt:lpstr>Azure Mobile Apps</vt:lpstr>
      <vt:lpstr>Давайте поработаем с backend</vt:lpstr>
      <vt:lpstr>Создание Mobile Service</vt:lpstr>
      <vt:lpstr>Создание таблиц</vt:lpstr>
      <vt:lpstr>Push и pull с синхронизацией таблиц</vt:lpstr>
      <vt:lpstr>Запросы к локальной таблице</vt:lpstr>
      <vt:lpstr>Пользовательская аутентификация</vt:lpstr>
      <vt:lpstr>Значительно Больше</vt:lpstr>
      <vt:lpstr>Push уведомления и Notification Hub</vt:lpstr>
      <vt:lpstr>Синхронизация файлов</vt:lpstr>
      <vt:lpstr>Shopping Demo App</vt:lpstr>
      <vt:lpstr>Mobile + Server</vt:lpstr>
      <vt:lpstr>Резюме</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Vlad Bilyk</cp:lastModifiedBy>
  <cp:revision>48</cp:revision>
  <dcterms:created xsi:type="dcterms:W3CDTF">2017-02-22T22:03:09Z</dcterms:created>
  <dcterms:modified xsi:type="dcterms:W3CDTF">2017-05-22T05:44:02Z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